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264" r:id="rId4"/>
    <p:sldId id="25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90" r:id="rId13"/>
    <p:sldId id="279" r:id="rId14"/>
    <p:sldId id="289" r:id="rId15"/>
    <p:sldId id="292" r:id="rId16"/>
    <p:sldId id="291" r:id="rId17"/>
    <p:sldId id="265" r:id="rId18"/>
    <p:sldId id="294" r:id="rId19"/>
    <p:sldId id="301" r:id="rId20"/>
    <p:sldId id="296" r:id="rId21"/>
    <p:sldId id="300" r:id="rId22"/>
    <p:sldId id="268" r:id="rId23"/>
    <p:sldId id="293" r:id="rId24"/>
    <p:sldId id="269" r:id="rId25"/>
    <p:sldId id="297" r:id="rId26"/>
    <p:sldId id="302" r:id="rId27"/>
    <p:sldId id="262" r:id="rId28"/>
    <p:sldId id="298" r:id="rId29"/>
    <p:sldId id="299" r:id="rId30"/>
    <p:sldId id="295" r:id="rId31"/>
    <p:sldId id="312" r:id="rId32"/>
    <p:sldId id="313" r:id="rId33"/>
    <p:sldId id="314" r:id="rId34"/>
    <p:sldId id="260" r:id="rId35"/>
    <p:sldId id="276" r:id="rId36"/>
    <p:sldId id="304" r:id="rId37"/>
    <p:sldId id="267" r:id="rId38"/>
    <p:sldId id="307" r:id="rId39"/>
    <p:sldId id="305" r:id="rId40"/>
    <p:sldId id="303" r:id="rId41"/>
    <p:sldId id="266" r:id="rId42"/>
    <p:sldId id="309" r:id="rId43"/>
    <p:sldId id="270" r:id="rId44"/>
    <p:sldId id="274" r:id="rId45"/>
    <p:sldId id="308" r:id="rId46"/>
    <p:sldId id="311" r:id="rId47"/>
    <p:sldId id="306" r:id="rId48"/>
    <p:sldId id="261" r:id="rId49"/>
    <p:sldId id="318" r:id="rId50"/>
    <p:sldId id="257" r:id="rId51"/>
    <p:sldId id="258" r:id="rId52"/>
    <p:sldId id="275" r:id="rId53"/>
    <p:sldId id="310" r:id="rId54"/>
    <p:sldId id="316" r:id="rId55"/>
    <p:sldId id="317" r:id="rId56"/>
    <p:sldId id="320" r:id="rId57"/>
    <p:sldId id="319" r:id="rId58"/>
    <p:sldId id="263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ABF0E-AFBC-4265-BE8A-6F679E577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FA13F9-61EE-49FA-980F-9B7D61539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DD757A-2AD6-4815-9131-F44E99E09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9F3D-C49F-49E3-88F5-3B56449640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D0C151-019D-4A3E-90CC-BD0315FC4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006408-DD02-426A-BEF7-30FF9F1D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9F623-8BB0-423B-9515-41E72B8075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637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178D1-5153-4138-A83E-86CFCCC8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1A7B1E3-3830-4245-9185-4FBB09E15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F7A7F2-AAF6-4E94-8F30-F3C69ADC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9F3D-C49F-49E3-88F5-3B56449640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F58596-B44D-49C9-8C4E-80CFD6F3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6C7119-E415-4DB8-ABC6-DFAAE8C3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9F623-8BB0-423B-9515-41E72B8075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449259B-9020-4754-8223-84838F972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80C841-E93F-4569-8EBD-3A02C1407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1B30C4-E10B-4531-925C-91A64B9BD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9F3D-C49F-49E3-88F5-3B56449640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8D0AEC-893D-416A-A974-58B2FE987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A43066-4485-4714-878F-03FE0C5AA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9F623-8BB0-423B-9515-41E72B8075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64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00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24762-2DC1-417C-BB3F-C1E43211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5BB722-3086-4E53-8C98-6847B528D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34307E-4448-4178-996C-B9642739D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9F3D-C49F-49E3-88F5-3B56449640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301391-2C33-441F-B040-DE8EB1651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4A4DD4-3F74-463D-BA93-13AD4A424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9F623-8BB0-423B-9515-41E72B8075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784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15D7F-B0CC-4467-A039-18E356EA2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B0498E-9DB5-437A-BBD8-2C62199CE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137DBA-9979-4FA2-8CB5-16FEA3FCD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9F3D-C49F-49E3-88F5-3B56449640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28764B-E7D4-4DE2-AD3C-EDFF1C3C6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66BDAE-CF61-4FCF-8EC4-C2D08E46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9F623-8BB0-423B-9515-41E72B8075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43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F6CC02-7B9D-4635-AC95-AC4B072E3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146172-E639-452A-BB76-549537D2E5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1958D0-52C8-47AB-BAF6-818C033C3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07CB11-C3B3-44F1-904A-9E104F047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9F3D-C49F-49E3-88F5-3B56449640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D20459-F782-49D3-90EA-EF84E36D8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A2EE94-5DBE-48B3-BD55-8756125F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9F623-8BB0-423B-9515-41E72B8075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49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BD939-2BE9-47E2-BCE9-EB45BB50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08523C-9E37-43C5-89BF-730ACAA5A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4552E0-A84F-4890-8878-289E0CAA0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D10C5C-A0ED-4A96-9B44-E65933C1F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A08218-9199-454D-88CC-BBBBCC0DD3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341B4CC-8A7D-4FF7-8AAD-EEF7A7C72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9F3D-C49F-49E3-88F5-3B56449640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768A88-D043-4C2A-BBC8-D70D1B17A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54FFA1-CF9D-4794-9F17-7251403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9F623-8BB0-423B-9515-41E72B8075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82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6DFC2-B863-4C85-A80B-E991DD5E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E2DBE0-DAF8-4033-9F69-3B8B1801A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9F3D-C49F-49E3-88F5-3B56449640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F6E99DC-B524-4DC3-8577-D1D3383BA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996A3D-D5B1-4ACF-8BC6-2F141109B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9F623-8BB0-423B-9515-41E72B8075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2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6CCAC9-EEBF-4E57-89EE-56AD50824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9F3D-C49F-49E3-88F5-3B56449640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C177C30-665A-4F57-896B-4EE7A7237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E583C5-02E3-4089-9163-35B17CE12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9F623-8BB0-423B-9515-41E72B8075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45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AFF26-1784-4F1F-84D5-B2028850A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8B9AC5-4CE5-47A4-A319-8162C7256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6BB667-FCB9-4336-AEE1-3BB48E214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8037C3-0316-4D63-84E9-5D82DED59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9F3D-C49F-49E3-88F5-3B56449640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5E4283-C767-4DC1-AA7D-F95BC6AA0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8735EC-3DAC-4C65-A9F5-F91B2306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9F623-8BB0-423B-9515-41E72B8075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670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B6803-1F60-4C7E-85DE-2FEA0982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E62DD4-782E-4173-A65B-F4A2EC24E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380D27-C707-405B-9079-B7BF61389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FD7772-4A29-4213-B92D-D8A8279C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9F3D-C49F-49E3-88F5-3B56449640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3587B4-CEE9-4E71-AD8C-CC78994EF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55A4CA-CB68-4852-8403-5438A2CCB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9F623-8BB0-423B-9515-41E72B8075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058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4212F22-07A0-4107-930F-DA73D714B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BBBCF3-850A-4E69-8046-3DAD0CF57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1FB9B2-A9DC-4AE3-B4DE-E342E685D2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C9F3D-C49F-49E3-88F5-3B56449640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093D45-0B9D-4133-865E-42AE1109B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38E73-2CA6-41CC-ADD1-B220582E2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9F623-8BB0-423B-9515-41E72B8075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855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angoodfellow.com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github.com/keras-team/kera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hyperlink" Target="https://github.com/apache/incubator-mxne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Microsoft/CNT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VLC/caff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paddlepaddle.org/paddle" TargetMode="External"/><Relationship Id="rId4" Type="http://schemas.openxmlformats.org/officeDocument/2006/relationships/hyperlink" Target="https://github.com/PaddlePaddl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hyperlink" Target="https://www.nvidia.cn/Download/index.aspx?lang=cn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40368377/article/details/84439802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mirrors.ustc.edu.cn/anaconda/cloud/bioconda/" TargetMode="External"/><Relationship Id="rId3" Type="http://schemas.openxmlformats.org/officeDocument/2006/relationships/hyperlink" Target="https://mirrors.tuna.tsinghua.edu.cn/anaconda/cloud/msys2/" TargetMode="External"/><Relationship Id="rId7" Type="http://schemas.openxmlformats.org/officeDocument/2006/relationships/hyperlink" Target="https://mirrors.ustc.edu.cn/anaconda/cloud/msys2" TargetMode="External"/><Relationship Id="rId2" Type="http://schemas.openxmlformats.org/officeDocument/2006/relationships/hyperlink" Target="https://mirrors.tuna.tsinghua.edu.cn/anaconda/pkgs/free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irrors.ustc.edu.cn/anaconda/cloud/conda-forge/" TargetMode="External"/><Relationship Id="rId5" Type="http://schemas.openxmlformats.org/officeDocument/2006/relationships/hyperlink" Target="https://mirrors.ustc.edu.cn/anaconda/pkgs/free/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s://mirrors.ustc.edu.cn/anaconda/pkgs/main/" TargetMode="External"/><Relationship Id="rId9" Type="http://schemas.openxmlformats.org/officeDocument/2006/relationships/hyperlink" Target="https://mirrors.ustc.edu.cn/anaconda/cloud/menpo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45577AE-E093-48FA-B6C0-F6F67E648729}"/>
              </a:ext>
            </a:extLst>
          </p:cNvPr>
          <p:cNvSpPr/>
          <p:nvPr/>
        </p:nvSpPr>
        <p:spPr>
          <a:xfrm>
            <a:off x="838199" y="801685"/>
            <a:ext cx="110913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Arial Black" panose="020B0A04020102020204" pitchFamily="34" charset="0"/>
              </a:rPr>
              <a:t>Descriptions and Applications</a:t>
            </a:r>
          </a:p>
          <a:p>
            <a:r>
              <a:rPr lang="en-US" altLang="zh-CN" sz="4000" b="1" dirty="0">
                <a:latin typeface="Arial Black" panose="020B0A04020102020204" pitchFamily="34" charset="0"/>
              </a:rPr>
              <a:t>    Of</a:t>
            </a:r>
          </a:p>
          <a:p>
            <a:r>
              <a:rPr lang="en-US" altLang="zh-CN" sz="4000" b="1" dirty="0">
                <a:latin typeface="Arial Black" panose="020B0A04020102020204" pitchFamily="34" charset="0"/>
              </a:rPr>
              <a:t>    Popular Deep Learning </a:t>
            </a:r>
            <a:r>
              <a:rPr lang="en-US" altLang="zh-CN" sz="4000" b="1" dirty="0" err="1">
                <a:latin typeface="Arial Black" panose="020B0A04020102020204" pitchFamily="34" charset="0"/>
              </a:rPr>
              <a:t>Framworks</a:t>
            </a:r>
            <a:r>
              <a:rPr lang="en-US" altLang="zh-CN" sz="4000" b="1" dirty="0">
                <a:latin typeface="Arial Black" panose="020B0A04020102020204" pitchFamily="34" charset="0"/>
              </a:rPr>
              <a:t> </a:t>
            </a:r>
            <a:endParaRPr lang="zh-CN" altLang="en-US" sz="4000" b="1" dirty="0">
              <a:latin typeface="Arial Black" panose="020B0A040201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F2FD52-E266-4A76-AA71-9A70424E2C6D}"/>
              </a:ext>
            </a:extLst>
          </p:cNvPr>
          <p:cNvSpPr txBox="1"/>
          <p:nvPr/>
        </p:nvSpPr>
        <p:spPr>
          <a:xfrm>
            <a:off x="3242335" y="6379685"/>
            <a:ext cx="5232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Dotum" panose="020B0600000101010101" pitchFamily="34" charset="-127"/>
                <a:ea typeface="Dotum" panose="020B0600000101010101" pitchFamily="34" charset="-127"/>
              </a:rPr>
              <a:t>Machine Perception and Interaction Group (</a:t>
            </a:r>
            <a:r>
              <a:rPr lang="en-US" altLang="zh-CN" sz="1200" b="1" dirty="0">
                <a:solidFill>
                  <a:srgbClr val="7030A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MPIG</a:t>
            </a:r>
            <a:r>
              <a:rPr lang="en-US" altLang="zh-CN" sz="1200" dirty="0">
                <a:latin typeface="Dotum" panose="020B0600000101010101" pitchFamily="34" charset="-127"/>
                <a:ea typeface="Dotum" panose="020B0600000101010101" pitchFamily="34" charset="-127"/>
              </a:rPr>
              <a:t>)  www.mpig.com.cn</a:t>
            </a:r>
            <a:endParaRPr lang="zh-CN" altLang="en-US" sz="12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C6692B-5BBF-4623-8807-BF96BC52AFE7}"/>
              </a:ext>
            </a:extLst>
          </p:cNvPr>
          <p:cNvSpPr txBox="1"/>
          <p:nvPr/>
        </p:nvSpPr>
        <p:spPr>
          <a:xfrm>
            <a:off x="3773699" y="4679669"/>
            <a:ext cx="4644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lq@mpig.com.cn 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F5BEF6-17B3-4E68-843B-5479B78977C5}"/>
              </a:ext>
            </a:extLst>
          </p:cNvPr>
          <p:cNvSpPr txBox="1"/>
          <p:nvPr/>
        </p:nvSpPr>
        <p:spPr>
          <a:xfrm>
            <a:off x="5281081" y="4033338"/>
            <a:ext cx="162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rgbClr val="FF0000"/>
                </a:solidFill>
                <a:latin typeface="Arial Black" panose="020B0A04020102020204" pitchFamily="34" charset="0"/>
                <a:ea typeface="华文行楷" panose="02010800040101010101" pitchFamily="2" charset="-122"/>
                <a:cs typeface="Times New Roman" panose="02020603050405020304" pitchFamily="18" charset="0"/>
              </a:rPr>
              <a:t>Liqi</a:t>
            </a:r>
            <a:endParaRPr lang="zh-CN" altLang="en-US" sz="3600" dirty="0">
              <a:solidFill>
                <a:srgbClr val="FF0000"/>
              </a:solidFill>
              <a:latin typeface="Arial Black" panose="020B0A04020102020204" pitchFamily="34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6EA3D1-E40F-4F04-9538-82FF64F75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51" y="4570009"/>
            <a:ext cx="2287991" cy="22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35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A1EF3F-B7AA-45F0-B88E-A90D51EA5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"/>
          <a:stretch/>
        </p:blipFill>
        <p:spPr>
          <a:xfrm>
            <a:off x="907660" y="966158"/>
            <a:ext cx="10734302" cy="54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00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D2BD3C-BBBB-4B34-BDF5-DA7583A50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933584"/>
            <a:ext cx="10766626" cy="54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01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835AF8-31DC-48AF-BF26-4727B6126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62" y="1163260"/>
            <a:ext cx="3882389" cy="45314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8BFF29-096D-4623-97F2-89932F049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938" y="1262061"/>
            <a:ext cx="6096000" cy="4333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D99D2B-2160-4E76-A2F2-336052AA6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859" y="2395536"/>
            <a:ext cx="2975025" cy="22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6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CBB5BFA-903D-4DBA-AF40-24D89C55B79E}"/>
              </a:ext>
            </a:extLst>
          </p:cNvPr>
          <p:cNvSpPr/>
          <p:nvPr/>
        </p:nvSpPr>
        <p:spPr>
          <a:xfrm>
            <a:off x="553034" y="432123"/>
            <a:ext cx="43893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Computational Graphs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025C1D-42EA-4BCC-BA06-889390100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57" y="1609471"/>
            <a:ext cx="8859486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5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A64C5E-1BA4-4F72-B253-ACDE5D8EE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3"/>
          <a:stretch/>
        </p:blipFill>
        <p:spPr>
          <a:xfrm>
            <a:off x="2184654" y="1033252"/>
            <a:ext cx="7636424" cy="540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23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A21686-9D6D-4A51-A601-99242B359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70" y="446155"/>
            <a:ext cx="7659498" cy="59656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33EC22C-0CA4-4231-9D12-2C885109F777}"/>
              </a:ext>
            </a:extLst>
          </p:cNvPr>
          <p:cNvSpPr/>
          <p:nvPr/>
        </p:nvSpPr>
        <p:spPr>
          <a:xfrm>
            <a:off x="7766649" y="3209352"/>
            <a:ext cx="32492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Problems: 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sz="2400" b="1" dirty="0">
                <a:solidFill>
                  <a:srgbClr val="FF0000"/>
                </a:solidFill>
              </a:rPr>
              <a:t>Can</a:t>
            </a:r>
            <a:r>
              <a:rPr lang="en-US" altLang="zh-CN" sz="2400" b="1" dirty="0">
                <a:solidFill>
                  <a:srgbClr val="FF0000"/>
                </a:solidFill>
              </a:rPr>
              <a:t>’</a:t>
            </a:r>
            <a:r>
              <a:rPr lang="zh-CN" altLang="en-US" sz="2400" b="1" dirty="0">
                <a:solidFill>
                  <a:srgbClr val="FF0000"/>
                </a:solidFill>
              </a:rPr>
              <a:t>t run on GPU 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sz="2400" b="1" dirty="0">
                <a:solidFill>
                  <a:srgbClr val="FF0000"/>
                </a:solidFill>
              </a:rPr>
              <a:t>Have to compute our own gradients</a:t>
            </a:r>
          </a:p>
        </p:txBody>
      </p:sp>
    </p:spTree>
    <p:extLst>
      <p:ext uri="{BB962C8B-B14F-4D97-AF65-F5344CB8AC3E}">
        <p14:creationId xmlns:p14="http://schemas.microsoft.com/office/powerpoint/2010/main" val="1487528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24D54BD-95B9-4ADB-AA15-BD65A53575CF}"/>
              </a:ext>
            </a:extLst>
          </p:cNvPr>
          <p:cNvSpPr/>
          <p:nvPr/>
        </p:nvSpPr>
        <p:spPr>
          <a:xfrm>
            <a:off x="1192772" y="4723044"/>
            <a:ext cx="93841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/>
              <a:t>MXNet</a:t>
            </a:r>
            <a:r>
              <a:rPr lang="en-US" altLang="zh-CN" dirty="0"/>
              <a:t> (Amazon) </a:t>
            </a:r>
          </a:p>
          <a:p>
            <a:r>
              <a:rPr lang="en-US" altLang="zh-CN" dirty="0"/>
              <a:t>Developed by U Washington, CMU, MIT, Hong Kong U, </a:t>
            </a:r>
            <a:r>
              <a:rPr lang="en-US" altLang="zh-CN" dirty="0" err="1"/>
              <a:t>etc</a:t>
            </a:r>
            <a:r>
              <a:rPr lang="en-US" altLang="zh-CN" dirty="0"/>
              <a:t> but main framework of choice at AWS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00CD1A-34BD-47F1-A4C6-74A56B7FA5B4}"/>
              </a:ext>
            </a:extLst>
          </p:cNvPr>
          <p:cNvSpPr/>
          <p:nvPr/>
        </p:nvSpPr>
        <p:spPr>
          <a:xfrm>
            <a:off x="1558860" y="1276079"/>
            <a:ext cx="22047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Caffe</a:t>
            </a:r>
            <a:r>
              <a:rPr lang="en-US" altLang="zh-CN" sz="2000" dirty="0"/>
              <a:t> (UC Berkeley)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EE386F-3D51-4A44-92BD-6D16714CDCC7}"/>
              </a:ext>
            </a:extLst>
          </p:cNvPr>
          <p:cNvSpPr/>
          <p:nvPr/>
        </p:nvSpPr>
        <p:spPr>
          <a:xfrm>
            <a:off x="1037804" y="2354635"/>
            <a:ext cx="2638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Torch</a:t>
            </a:r>
            <a:r>
              <a:rPr lang="en-US" altLang="zh-CN" sz="2000" dirty="0"/>
              <a:t> (NYU / Facebook)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169EB9-B635-4410-BB24-B6CD485BBEDB}"/>
              </a:ext>
            </a:extLst>
          </p:cNvPr>
          <p:cNvSpPr/>
          <p:nvPr/>
        </p:nvSpPr>
        <p:spPr>
          <a:xfrm>
            <a:off x="1145663" y="3206109"/>
            <a:ext cx="2389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Theano</a:t>
            </a:r>
            <a:r>
              <a:rPr lang="en-US" altLang="zh-CN" sz="2000" dirty="0"/>
              <a:t> (U Montreal)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0EA0BD-BEBB-4359-9877-8A8E3202D831}"/>
              </a:ext>
            </a:extLst>
          </p:cNvPr>
          <p:cNvSpPr/>
          <p:nvPr/>
        </p:nvSpPr>
        <p:spPr>
          <a:xfrm>
            <a:off x="4862629" y="1359301"/>
            <a:ext cx="1869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Caffe2</a:t>
            </a:r>
            <a:r>
              <a:rPr lang="en-US" altLang="zh-CN" dirty="0"/>
              <a:t> (Facebook)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50EA95-531D-454C-B73A-3BE29F6B7531}"/>
              </a:ext>
            </a:extLst>
          </p:cNvPr>
          <p:cNvSpPr/>
          <p:nvPr/>
        </p:nvSpPr>
        <p:spPr>
          <a:xfrm>
            <a:off x="4847273" y="2359325"/>
            <a:ext cx="2005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PyTorch</a:t>
            </a:r>
            <a:r>
              <a:rPr lang="en-US" altLang="zh-CN" dirty="0"/>
              <a:t> (Facebook)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9AA8634-2B9F-435F-BF20-12F0167B3D47}"/>
              </a:ext>
            </a:extLst>
          </p:cNvPr>
          <p:cNvSpPr/>
          <p:nvPr/>
        </p:nvSpPr>
        <p:spPr>
          <a:xfrm>
            <a:off x="4862629" y="3244334"/>
            <a:ext cx="2110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TensorFlow</a:t>
            </a:r>
            <a:r>
              <a:rPr lang="en-US" altLang="zh-CN" dirty="0"/>
              <a:t> (Google)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D51C93-36FE-4424-B818-4177F6330EEB}"/>
              </a:ext>
            </a:extLst>
          </p:cNvPr>
          <p:cNvSpPr/>
          <p:nvPr/>
        </p:nvSpPr>
        <p:spPr>
          <a:xfrm>
            <a:off x="4749346" y="3101520"/>
            <a:ext cx="2389437" cy="623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35A34C-B116-44E4-9F5A-ED5B237E4856}"/>
              </a:ext>
            </a:extLst>
          </p:cNvPr>
          <p:cNvSpPr/>
          <p:nvPr/>
        </p:nvSpPr>
        <p:spPr>
          <a:xfrm>
            <a:off x="4749346" y="2242861"/>
            <a:ext cx="2270954" cy="623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E8596F41-C462-4D72-8770-21655E231849}"/>
              </a:ext>
            </a:extLst>
          </p:cNvPr>
          <p:cNvSpPr/>
          <p:nvPr/>
        </p:nvSpPr>
        <p:spPr>
          <a:xfrm>
            <a:off x="3912928" y="1479091"/>
            <a:ext cx="836418" cy="948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229F96C1-1DDB-4363-843C-4DAC428BA788}"/>
              </a:ext>
            </a:extLst>
          </p:cNvPr>
          <p:cNvSpPr/>
          <p:nvPr/>
        </p:nvSpPr>
        <p:spPr>
          <a:xfrm>
            <a:off x="3869392" y="2524344"/>
            <a:ext cx="836418" cy="948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5743A6F5-7FAA-4F0E-8F3B-C0DD8FE2CFD3}"/>
              </a:ext>
            </a:extLst>
          </p:cNvPr>
          <p:cNvSpPr/>
          <p:nvPr/>
        </p:nvSpPr>
        <p:spPr>
          <a:xfrm>
            <a:off x="3753206" y="3383004"/>
            <a:ext cx="957084" cy="948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FFB9CFA-313E-41DB-B73C-DFFBC5A3E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856" y="1486927"/>
            <a:ext cx="2504368" cy="13569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65384FE-1F1D-44EC-A19F-A2FB3EE5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29" y="3234972"/>
            <a:ext cx="1971950" cy="48584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F2D3981-7538-4229-9442-FBD88E545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155" y="3129881"/>
            <a:ext cx="1630363" cy="59823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FCF9073-3F7F-4480-902D-8BC8D6CBE732}"/>
              </a:ext>
            </a:extLst>
          </p:cNvPr>
          <p:cNvSpPr/>
          <p:nvPr/>
        </p:nvSpPr>
        <p:spPr>
          <a:xfrm>
            <a:off x="1289196" y="3979555"/>
            <a:ext cx="8178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/>
              <a:t>Keras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35429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7EF110-9E20-4C17-B67D-17C752EFF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54" y="407439"/>
            <a:ext cx="2608213" cy="145081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C8DAADB-E303-48FA-8309-F693903C2059}"/>
              </a:ext>
            </a:extLst>
          </p:cNvPr>
          <p:cNvSpPr/>
          <p:nvPr/>
        </p:nvSpPr>
        <p:spPr>
          <a:xfrm>
            <a:off x="486208" y="5110035"/>
            <a:ext cx="4512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Ian Goodfellow </a:t>
            </a:r>
            <a:r>
              <a:rPr lang="en-US" altLang="zh-CN" b="1" dirty="0"/>
              <a:t>has abandoned</a:t>
            </a:r>
            <a:r>
              <a:rPr lang="zh-CN" altLang="en-US" b="1" dirty="0"/>
              <a:t> </a:t>
            </a:r>
            <a:r>
              <a:rPr lang="en-US" altLang="zh-CN" b="1" dirty="0"/>
              <a:t>Theano </a:t>
            </a:r>
          </a:p>
          <a:p>
            <a:r>
              <a:rPr lang="en-US" altLang="zh-CN" b="1" dirty="0"/>
              <a:t>Joined in</a:t>
            </a:r>
            <a:r>
              <a:rPr lang="zh-CN" altLang="en-US" b="1" dirty="0"/>
              <a:t> </a:t>
            </a:r>
            <a:r>
              <a:rPr lang="en-US" altLang="zh-CN" b="1" dirty="0"/>
              <a:t>Google developing </a:t>
            </a:r>
            <a:r>
              <a:rPr lang="en-US" altLang="zh-CN" b="1" dirty="0">
                <a:solidFill>
                  <a:srgbClr val="00B050"/>
                </a:solidFill>
              </a:rPr>
              <a:t>TensorFlow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409C9C-8B29-4F31-8B86-2637065BC51F}"/>
              </a:ext>
            </a:extLst>
          </p:cNvPr>
          <p:cNvSpPr/>
          <p:nvPr/>
        </p:nvSpPr>
        <p:spPr>
          <a:xfrm>
            <a:off x="483771" y="3641420"/>
            <a:ext cx="53755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2017.9.28</a:t>
            </a:r>
            <a:r>
              <a:rPr lang="zh-CN" altLang="en-US" b="1" dirty="0"/>
              <a:t>，</a:t>
            </a:r>
            <a:r>
              <a:rPr lang="en-US" altLang="zh-CN" b="1" dirty="0"/>
              <a:t>Before</a:t>
            </a:r>
            <a:r>
              <a:rPr lang="zh-CN" altLang="en-US" b="1" dirty="0"/>
              <a:t> </a:t>
            </a:r>
            <a:r>
              <a:rPr lang="en-US" altLang="zh-CN" b="1" dirty="0"/>
              <a:t>Theano 1.0 released </a:t>
            </a:r>
            <a:r>
              <a:rPr lang="zh-CN" altLang="en-US" b="1" dirty="0"/>
              <a:t>，</a:t>
            </a:r>
            <a:r>
              <a:rPr lang="en-US" altLang="zh-CN" b="1" dirty="0"/>
              <a:t>The leader of LISA</a:t>
            </a:r>
            <a:r>
              <a:rPr lang="zh-CN" altLang="en-US" b="1" dirty="0"/>
              <a:t> </a:t>
            </a:r>
            <a:r>
              <a:rPr lang="en-US" altLang="zh-CN" b="1" dirty="0"/>
              <a:t>Lab</a:t>
            </a:r>
            <a:r>
              <a:rPr lang="zh-CN" altLang="en-US" b="1" dirty="0"/>
              <a:t>，</a:t>
            </a:r>
            <a:r>
              <a:rPr lang="en-US" altLang="zh-CN" b="1" dirty="0"/>
              <a:t>One of DL “BIG3”-- </a:t>
            </a:r>
            <a:r>
              <a:rPr lang="en-US" altLang="zh-CN" b="1" dirty="0" err="1">
                <a:solidFill>
                  <a:srgbClr val="FF0000"/>
                </a:solidFill>
              </a:rPr>
              <a:t>Yoshua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Bengio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/>
              <a:t>announced that</a:t>
            </a:r>
            <a:r>
              <a:rPr lang="zh-CN" altLang="en-US" b="1" dirty="0"/>
              <a:t> “</a:t>
            </a:r>
            <a:r>
              <a:rPr lang="en-US" altLang="zh-CN" b="1" dirty="0">
                <a:solidFill>
                  <a:srgbClr val="FF0000"/>
                </a:solidFill>
              </a:rPr>
              <a:t>Theano is Dead</a:t>
            </a:r>
            <a:r>
              <a:rPr lang="en-US" altLang="zh-CN" b="1" dirty="0"/>
              <a:t>”…</a:t>
            </a:r>
            <a:endParaRPr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00C352-27B7-48A6-B046-2AB4AF92D0B5}"/>
              </a:ext>
            </a:extLst>
          </p:cNvPr>
          <p:cNvSpPr/>
          <p:nvPr/>
        </p:nvSpPr>
        <p:spPr>
          <a:xfrm>
            <a:off x="483771" y="2456165"/>
            <a:ext cx="5767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First framework for deep learning!</a:t>
            </a:r>
            <a:endParaRPr lang="zh-CN" altLang="en-US" sz="2800" b="1" dirty="0">
              <a:solidFill>
                <a:srgbClr val="00B05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7FE7EA-6BF6-4DBB-B6AC-F8A5A3E693D3}"/>
              </a:ext>
            </a:extLst>
          </p:cNvPr>
          <p:cNvSpPr/>
          <p:nvPr/>
        </p:nvSpPr>
        <p:spPr>
          <a:xfrm>
            <a:off x="3667335" y="868146"/>
            <a:ext cx="2584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7030A0"/>
                </a:solidFill>
              </a:rPr>
              <a:t>Université</a:t>
            </a:r>
            <a:r>
              <a:rPr lang="en-US" altLang="zh-CN" b="1" dirty="0">
                <a:solidFill>
                  <a:srgbClr val="7030A0"/>
                </a:solidFill>
              </a:rPr>
              <a:t> de Montréal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1326C0-97A3-4746-A65A-A621CC1B7AED}"/>
              </a:ext>
            </a:extLst>
          </p:cNvPr>
          <p:cNvSpPr/>
          <p:nvPr/>
        </p:nvSpPr>
        <p:spPr>
          <a:xfrm>
            <a:off x="732728" y="1424799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u="sng" dirty="0"/>
              <a:t>https://github.com/lisa-lab</a:t>
            </a:r>
            <a:endParaRPr lang="zh-CN" altLang="en-US" i="1" u="sng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AEA718-A2A3-4D20-9764-0CA3FA731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2"/>
          <a:stretch/>
        </p:blipFill>
        <p:spPr>
          <a:xfrm>
            <a:off x="6535096" y="1424799"/>
            <a:ext cx="5173133" cy="495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50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A1D96D-20EB-48F0-B363-29B63A05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368" y="945065"/>
            <a:ext cx="3725034" cy="523983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133AC76-8DE0-4DD9-BEF5-E2EE1EE4DAE5}"/>
              </a:ext>
            </a:extLst>
          </p:cNvPr>
          <p:cNvSpPr/>
          <p:nvPr/>
        </p:nvSpPr>
        <p:spPr>
          <a:xfrm>
            <a:off x="2355237" y="957752"/>
            <a:ext cx="24000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Ian Goodfellow </a:t>
            </a:r>
            <a:endParaRPr lang="zh-CN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D7102D-E7C9-475F-A756-4FC4AD7E9C53}"/>
              </a:ext>
            </a:extLst>
          </p:cNvPr>
          <p:cNvSpPr/>
          <p:nvPr/>
        </p:nvSpPr>
        <p:spPr>
          <a:xfrm>
            <a:off x="2012822" y="1514359"/>
            <a:ext cx="3331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http://www.iangoodfellow.com/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8443B6-E52A-4F91-895E-AE17B4E7B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853" y="2441938"/>
            <a:ext cx="4280785" cy="374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88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DF4093-159C-4890-B860-4F9092DA6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9" y="179916"/>
            <a:ext cx="4077758" cy="11831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CB32473-CD80-4985-B152-7C6332DD3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09" y="1576916"/>
            <a:ext cx="9810750" cy="571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8FB378D-6CAC-4354-BE1F-6B51ADD7A4A0}"/>
              </a:ext>
            </a:extLst>
          </p:cNvPr>
          <p:cNvSpPr/>
          <p:nvPr/>
        </p:nvSpPr>
        <p:spPr>
          <a:xfrm>
            <a:off x="5960759" y="1100635"/>
            <a:ext cx="386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https://github.com/keras-team/keras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3E1F2C-6114-4D36-8905-D0E82ED3D1D4}"/>
              </a:ext>
            </a:extLst>
          </p:cNvPr>
          <p:cNvSpPr/>
          <p:nvPr/>
        </p:nvSpPr>
        <p:spPr>
          <a:xfrm>
            <a:off x="223309" y="2875434"/>
            <a:ext cx="911820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A </a:t>
            </a:r>
            <a:r>
              <a:rPr lang="en-US" altLang="zh-CN" sz="2400" b="1" dirty="0">
                <a:solidFill>
                  <a:srgbClr val="00B0F0"/>
                </a:solidFill>
              </a:rPr>
              <a:t>high-level</a:t>
            </a:r>
            <a:r>
              <a:rPr lang="en-US" altLang="zh-CN" sz="2400" b="1" dirty="0">
                <a:solidFill>
                  <a:srgbClr val="FF0000"/>
                </a:solidFill>
              </a:rPr>
              <a:t> neural networks API</a:t>
            </a:r>
          </a:p>
          <a:p>
            <a:r>
              <a:rPr lang="en-US" altLang="zh-CN" sz="2400" b="1" dirty="0">
                <a:solidFill>
                  <a:srgbClr val="FF0000"/>
                </a:solidFill>
              </a:rPr>
              <a:t>Written in </a:t>
            </a:r>
            <a:r>
              <a:rPr lang="en-US" altLang="zh-CN" sz="2400" b="1" dirty="0">
                <a:solidFill>
                  <a:srgbClr val="00B050"/>
                </a:solidFill>
              </a:rPr>
              <a:t>Python</a:t>
            </a: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CN" sz="2400" b="1" dirty="0">
                <a:solidFill>
                  <a:srgbClr val="FF0000"/>
                </a:solidFill>
              </a:rPr>
              <a:t>Capable of running on top of </a:t>
            </a:r>
            <a:r>
              <a:rPr lang="en-US" altLang="zh-CN" sz="2400" b="1" dirty="0">
                <a:solidFill>
                  <a:srgbClr val="0070C0"/>
                </a:solidFill>
              </a:rPr>
              <a:t>TensorFlow</a:t>
            </a:r>
            <a:r>
              <a:rPr lang="en-US" altLang="zh-CN" sz="2400" b="1" dirty="0">
                <a:solidFill>
                  <a:srgbClr val="FF0000"/>
                </a:solidFill>
              </a:rPr>
              <a:t>, </a:t>
            </a:r>
            <a:r>
              <a:rPr lang="en-US" altLang="zh-CN" sz="2400" b="1" dirty="0">
                <a:solidFill>
                  <a:srgbClr val="0070C0"/>
                </a:solidFill>
              </a:rPr>
              <a:t>CNTK</a:t>
            </a:r>
            <a:r>
              <a:rPr lang="en-US" altLang="zh-CN" sz="2400" b="1" dirty="0">
                <a:solidFill>
                  <a:srgbClr val="FF0000"/>
                </a:solidFill>
              </a:rPr>
              <a:t>, or </a:t>
            </a:r>
            <a:r>
              <a:rPr lang="en-US" altLang="zh-CN" sz="2400" b="1" dirty="0">
                <a:solidFill>
                  <a:srgbClr val="0070C0"/>
                </a:solidFill>
              </a:rPr>
              <a:t>Theano</a:t>
            </a:r>
            <a:r>
              <a:rPr lang="en-US" altLang="zh-CN" sz="2400" b="1" dirty="0">
                <a:solidFill>
                  <a:srgbClr val="FF0000"/>
                </a:solidFill>
              </a:rPr>
              <a:t>. </a:t>
            </a:r>
          </a:p>
          <a:p>
            <a:r>
              <a:rPr lang="en-US" altLang="zh-CN" sz="2400" b="1" dirty="0">
                <a:solidFill>
                  <a:srgbClr val="FF0000"/>
                </a:solidFill>
              </a:rPr>
              <a:t>It was developed with a focus on enabling fast experimentation.</a:t>
            </a:r>
          </a:p>
          <a:p>
            <a:r>
              <a:rPr lang="en-US" altLang="zh-CN" sz="2400" b="1" dirty="0"/>
              <a:t>Inflexible</a:t>
            </a:r>
          </a:p>
          <a:p>
            <a:r>
              <a:rPr lang="en-US" altLang="zh-CN" sz="2400" b="1" dirty="0"/>
              <a:t>Just for newcomer…Not suitable for deep-going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83B53E-96F8-4B58-8E72-69A9103DC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1511" y="3553883"/>
            <a:ext cx="2546658" cy="303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20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AA16708-5718-4F16-BC52-7D2616DE9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61"/>
          <a:stretch/>
        </p:blipFill>
        <p:spPr>
          <a:xfrm>
            <a:off x="2375999" y="309240"/>
            <a:ext cx="7250601" cy="623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97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C12F35-3147-4522-9B6D-1DFBD6EFB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059"/>
          <a:stretch/>
        </p:blipFill>
        <p:spPr>
          <a:xfrm>
            <a:off x="160867" y="159280"/>
            <a:ext cx="3098800" cy="11137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254CCF-7C38-4194-BEAD-1C07D11F0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7" y="1477433"/>
            <a:ext cx="9582150" cy="5334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AFCEFF9-A733-4EB9-B699-FB55789B1026}"/>
              </a:ext>
            </a:extLst>
          </p:cNvPr>
          <p:cNvSpPr/>
          <p:nvPr/>
        </p:nvSpPr>
        <p:spPr>
          <a:xfrm>
            <a:off x="5146887" y="1005903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https://github.com/apache/incubator-mxnet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75CB6C-7E99-4D5C-B633-7FD0964CDFC5}"/>
              </a:ext>
            </a:extLst>
          </p:cNvPr>
          <p:cNvSpPr/>
          <p:nvPr/>
        </p:nvSpPr>
        <p:spPr>
          <a:xfrm>
            <a:off x="160867" y="3825274"/>
            <a:ext cx="1188658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C++</a:t>
            </a:r>
            <a:r>
              <a:rPr lang="zh-CN" altLang="en-US" sz="2400" b="1" dirty="0">
                <a:solidFill>
                  <a:srgbClr val="FF0000"/>
                </a:solidFill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</a:rPr>
              <a:t>Python</a:t>
            </a:r>
            <a:r>
              <a:rPr lang="zh-CN" altLang="en-US" sz="2400" b="1" dirty="0">
                <a:solidFill>
                  <a:srgbClr val="FF0000"/>
                </a:solidFill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</a:rPr>
              <a:t>R</a:t>
            </a:r>
            <a:r>
              <a:rPr lang="zh-CN" altLang="en-US" sz="2400" b="1" dirty="0">
                <a:solidFill>
                  <a:srgbClr val="FF0000"/>
                </a:solidFill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</a:rPr>
              <a:t>Scala</a:t>
            </a:r>
            <a:r>
              <a:rPr lang="zh-CN" altLang="en-US" sz="2400" b="1" dirty="0">
                <a:solidFill>
                  <a:srgbClr val="FF0000"/>
                </a:solidFill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</a:rPr>
              <a:t>Julia</a:t>
            </a:r>
            <a:r>
              <a:rPr lang="zh-CN" altLang="en-US" sz="2400" b="1" dirty="0">
                <a:solidFill>
                  <a:srgbClr val="FF0000"/>
                </a:solidFill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</a:rPr>
              <a:t>MATLAB and JavaScript…Most languages support.</a:t>
            </a:r>
          </a:p>
          <a:p>
            <a:r>
              <a:rPr lang="en-US" altLang="zh-CN" sz="2400" b="1" dirty="0">
                <a:solidFill>
                  <a:srgbClr val="FF0000"/>
                </a:solidFill>
              </a:rPr>
              <a:t>Super incubator support.</a:t>
            </a:r>
          </a:p>
          <a:p>
            <a:r>
              <a:rPr lang="en-US" altLang="zh-CN" sz="2400" b="1" dirty="0">
                <a:solidFill>
                  <a:srgbClr val="FF0000"/>
                </a:solidFill>
              </a:rPr>
              <a:t>Obvious memory and video memory optimization!</a:t>
            </a:r>
          </a:p>
          <a:p>
            <a:r>
              <a:rPr lang="en-US" altLang="zh-CN" sz="2400" b="1" dirty="0">
                <a:solidFill>
                  <a:srgbClr val="FF0000"/>
                </a:solidFill>
              </a:rPr>
              <a:t>Suitable for AWS cloud platform.</a:t>
            </a:r>
          </a:p>
          <a:p>
            <a:r>
              <a:rPr lang="en-US" altLang="zh-CN" sz="2400" b="1" dirty="0"/>
              <a:t>Confused Documentation</a:t>
            </a:r>
          </a:p>
          <a:p>
            <a:r>
              <a:rPr lang="en-US" altLang="zh-CN" sz="2400" b="1" dirty="0"/>
              <a:t>Too many iterations to learn.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C7BD16-0DCC-46BF-9D62-2371F96AA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842" y="318558"/>
            <a:ext cx="1550596" cy="16922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CD5CC9-FE5F-4957-9580-73E352CD0C23}"/>
              </a:ext>
            </a:extLst>
          </p:cNvPr>
          <p:cNvSpPr/>
          <p:nvPr/>
        </p:nvSpPr>
        <p:spPr>
          <a:xfrm>
            <a:off x="93132" y="2215230"/>
            <a:ext cx="86360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</a:rPr>
              <a:t>Borned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 in DMLC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（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</a:rPr>
              <a:t>Distributied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（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Deep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）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Machine Learning Community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636DFA2-43FF-4131-B7FD-274DDDBC28C1}"/>
              </a:ext>
            </a:extLst>
          </p:cNvPr>
          <p:cNvSpPr/>
          <p:nvPr/>
        </p:nvSpPr>
        <p:spPr>
          <a:xfrm>
            <a:off x="160867" y="2782669"/>
            <a:ext cx="87504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2016.11,MXNet was officially chosen by </a:t>
            </a:r>
            <a:r>
              <a:rPr lang="en-US" altLang="zh-CN" b="1" dirty="0">
                <a:solidFill>
                  <a:srgbClr val="00B0F0"/>
                </a:solidFill>
              </a:rPr>
              <a:t>AWS</a:t>
            </a:r>
            <a:r>
              <a:rPr lang="en-US" altLang="zh-CN" dirty="0"/>
              <a:t> as its official deep learning platform for Cloud Computing.  2017.01,The </a:t>
            </a:r>
            <a:r>
              <a:rPr lang="en-US" altLang="zh-CN" dirty="0" err="1"/>
              <a:t>MXNet</a:t>
            </a:r>
            <a:r>
              <a:rPr lang="en-US" altLang="zh-CN" dirty="0"/>
              <a:t> project entered the Apache Foundation and became Apache's incubator project.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4465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55429F-B085-4663-8CF4-B58E1988B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89" y="451571"/>
            <a:ext cx="4848225" cy="26479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9382F29-5AC2-4F90-A35E-98C1458C81F5}"/>
              </a:ext>
            </a:extLst>
          </p:cNvPr>
          <p:cNvSpPr/>
          <p:nvPr/>
        </p:nvSpPr>
        <p:spPr>
          <a:xfrm>
            <a:off x="1102440" y="4164964"/>
            <a:ext cx="5057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视频课程：</a:t>
            </a:r>
            <a:r>
              <a:rPr lang="en-US" altLang="zh-CN" b="1" dirty="0"/>
              <a:t>https://discuss.gluon.ai/t/topic/753</a:t>
            </a:r>
            <a:endParaRPr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B8D6C5E-488C-4866-9147-BD6D5A050725}"/>
              </a:ext>
            </a:extLst>
          </p:cNvPr>
          <p:cNvSpPr/>
          <p:nvPr/>
        </p:nvSpPr>
        <p:spPr>
          <a:xfrm>
            <a:off x="1102440" y="4623709"/>
            <a:ext cx="3267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中文文档：</a:t>
            </a:r>
            <a:r>
              <a:rPr lang="en-US" altLang="zh-CN" b="1" dirty="0"/>
              <a:t>http://zh.gluon.ai/</a:t>
            </a:r>
            <a:endParaRPr lang="zh-CN" altLang="en-US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CFEC34-B436-4115-BABB-3C2CC5E8B1A6}"/>
              </a:ext>
            </a:extLst>
          </p:cNvPr>
          <p:cNvSpPr/>
          <p:nvPr/>
        </p:nvSpPr>
        <p:spPr>
          <a:xfrm>
            <a:off x="1102440" y="5541199"/>
            <a:ext cx="7482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/>
              <a:t>Github</a:t>
            </a:r>
            <a:r>
              <a:rPr lang="zh-CN" altLang="en-US" b="1" dirty="0"/>
              <a:t>项目地址：</a:t>
            </a:r>
            <a:r>
              <a:rPr lang="en-US" altLang="zh-CN" b="1" dirty="0"/>
              <a:t>https://github.com/diveintodeeplearning/d2l-zh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D75A57-87BC-48AF-88E0-7BFDA5A91DC3}"/>
              </a:ext>
            </a:extLst>
          </p:cNvPr>
          <p:cNvSpPr/>
          <p:nvPr/>
        </p:nvSpPr>
        <p:spPr>
          <a:xfrm>
            <a:off x="1102440" y="5082454"/>
            <a:ext cx="6644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在线预览：</a:t>
            </a:r>
            <a:r>
              <a:rPr lang="en-US" altLang="zh-CN" b="1" dirty="0"/>
              <a:t>https://zh.diveintodeeplearning.org/index.html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6E9B39-ACF8-4903-BC98-AFB9116017E7}"/>
              </a:ext>
            </a:extLst>
          </p:cNvPr>
          <p:cNvSpPr/>
          <p:nvPr/>
        </p:nvSpPr>
        <p:spPr>
          <a:xfrm>
            <a:off x="984412" y="366655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《</a:t>
            </a:r>
            <a:r>
              <a:rPr lang="zh-CN" altLang="en-US" b="1" dirty="0"/>
              <a:t>动手学深度学习</a:t>
            </a:r>
            <a:r>
              <a:rPr lang="en-US" altLang="zh-CN" b="1" dirty="0"/>
              <a:t>》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D1C8F9-8CCB-4453-9002-1CC601162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200" y="2857014"/>
            <a:ext cx="2763420" cy="335456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F8C8E90-051C-4756-9B55-57C703F8590A}"/>
              </a:ext>
            </a:extLst>
          </p:cNvPr>
          <p:cNvSpPr/>
          <p:nvPr/>
        </p:nvSpPr>
        <p:spPr>
          <a:xfrm>
            <a:off x="6405099" y="1236937"/>
            <a:ext cx="49435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本书的初稿在中国科学技术大学、上海财经大学的“深度学习”课程以及浙江大学的“物联网与信息处理”课程和上海交通大学的“视觉识别的卷积神经网络”课程中被用于教学。”</a:t>
            </a:r>
          </a:p>
        </p:txBody>
      </p:sp>
    </p:spTree>
    <p:extLst>
      <p:ext uri="{BB962C8B-B14F-4D97-AF65-F5344CB8AC3E}">
        <p14:creationId xmlns:p14="http://schemas.microsoft.com/office/powerpoint/2010/main" val="4059298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60F58BF-3EAD-4242-AD26-ADFC97F27022}"/>
              </a:ext>
            </a:extLst>
          </p:cNvPr>
          <p:cNvSpPr/>
          <p:nvPr/>
        </p:nvSpPr>
        <p:spPr>
          <a:xfrm>
            <a:off x="3147213" y="1035094"/>
            <a:ext cx="3706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https://github.com/Microsoft/CNTK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3B4585-7A1E-47C3-BD5C-782C14AEC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20" y="268743"/>
            <a:ext cx="2504368" cy="135691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2A3F31-671F-4884-B61E-6AB2C83E3866}"/>
              </a:ext>
            </a:extLst>
          </p:cNvPr>
          <p:cNvSpPr/>
          <p:nvPr/>
        </p:nvSpPr>
        <p:spPr>
          <a:xfrm>
            <a:off x="448300" y="4599335"/>
            <a:ext cx="37882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C++ Python C# Java…</a:t>
            </a:r>
            <a:endParaRPr lang="zh-CN" altLang="en-US" sz="28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FDACA9-725A-420A-B931-E12BC10454E5}"/>
              </a:ext>
            </a:extLst>
          </p:cNvPr>
          <p:cNvSpPr/>
          <p:nvPr/>
        </p:nvSpPr>
        <p:spPr>
          <a:xfrm>
            <a:off x="448300" y="5299686"/>
            <a:ext cx="9474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Positive community for China.. Little issues on </a:t>
            </a:r>
            <a:r>
              <a:rPr lang="en-US" altLang="zh-CN" sz="2800" b="1" dirty="0" err="1"/>
              <a:t>stackflow</a:t>
            </a:r>
            <a:r>
              <a:rPr lang="en-US" altLang="zh-CN" sz="2800" b="1" dirty="0"/>
              <a:t>..</a:t>
            </a:r>
            <a:endParaRPr lang="zh-CN" altLang="en-US" sz="28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D1205D-E195-4B62-BDE1-D541EE6404F3}"/>
              </a:ext>
            </a:extLst>
          </p:cNvPr>
          <p:cNvSpPr/>
          <p:nvPr/>
        </p:nvSpPr>
        <p:spPr>
          <a:xfrm>
            <a:off x="448300" y="3092570"/>
            <a:ext cx="56477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APIs for: Skype</a:t>
            </a:r>
            <a:r>
              <a:rPr lang="zh-CN" altLang="en-US" sz="2400" b="1" dirty="0">
                <a:solidFill>
                  <a:srgbClr val="FF0000"/>
                </a:solidFill>
              </a:rPr>
              <a:t>，</a:t>
            </a:r>
            <a:r>
              <a:rPr lang="en-US" altLang="zh-CN" sz="2400" b="1" dirty="0">
                <a:solidFill>
                  <a:srgbClr val="FF0000"/>
                </a:solidFill>
              </a:rPr>
              <a:t>Cortana</a:t>
            </a:r>
            <a:r>
              <a:rPr lang="zh-CN" altLang="en-US" sz="2400" b="1" dirty="0">
                <a:solidFill>
                  <a:srgbClr val="FF0000"/>
                </a:solidFill>
              </a:rPr>
              <a:t>，</a:t>
            </a:r>
            <a:r>
              <a:rPr lang="en-US" altLang="zh-CN" sz="2400" b="1" dirty="0">
                <a:solidFill>
                  <a:srgbClr val="FF0000"/>
                </a:solidFill>
              </a:rPr>
              <a:t>Bing</a:t>
            </a:r>
            <a:r>
              <a:rPr lang="zh-CN" altLang="en-US" sz="2400" b="1" dirty="0">
                <a:solidFill>
                  <a:srgbClr val="FF0000"/>
                </a:solidFill>
              </a:rPr>
              <a:t>，</a:t>
            </a:r>
            <a:r>
              <a:rPr lang="en-US" altLang="zh-CN" sz="2400" b="1" dirty="0">
                <a:solidFill>
                  <a:srgbClr val="FF0000"/>
                </a:solidFill>
              </a:rPr>
              <a:t>Xbox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E0E503-034E-45D7-A199-FD1A9F624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20" y="1721826"/>
            <a:ext cx="10259216" cy="5232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C1B1B20-09AC-4180-A9DC-EDE36B867B54}"/>
              </a:ext>
            </a:extLst>
          </p:cNvPr>
          <p:cNvSpPr/>
          <p:nvPr/>
        </p:nvSpPr>
        <p:spPr>
          <a:xfrm>
            <a:off x="448300" y="3815034"/>
            <a:ext cx="75376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Strong Performance! Especially in NLP.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140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2A6814E-893D-45F3-BD45-4459296F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3" y="177194"/>
            <a:ext cx="4641087" cy="12646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8590D8-339C-4BAB-A444-50553F9E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481" y="4153777"/>
            <a:ext cx="3573923" cy="22337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16ADC1F-B6AF-4A51-A5A2-0471A647B04E}"/>
              </a:ext>
            </a:extLst>
          </p:cNvPr>
          <p:cNvSpPr/>
          <p:nvPr/>
        </p:nvSpPr>
        <p:spPr>
          <a:xfrm>
            <a:off x="582658" y="2521730"/>
            <a:ext cx="4374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B0F0"/>
                </a:solidFill>
              </a:rPr>
              <a:t>https://pytorch-cn.readthedocs.io/zh/latest/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24E8DF-4E59-47E5-B513-D410309ED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58" y="1441795"/>
            <a:ext cx="9572625" cy="4857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45D423-779C-4759-BEF3-5990E2EA0C1C}"/>
              </a:ext>
            </a:extLst>
          </p:cNvPr>
          <p:cNvSpPr/>
          <p:nvPr/>
        </p:nvSpPr>
        <p:spPr>
          <a:xfrm>
            <a:off x="4648130" y="775383"/>
            <a:ext cx="2371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APIs come from </a:t>
            </a:r>
            <a:r>
              <a:rPr lang="en-US" altLang="zh-CN" b="1" dirty="0">
                <a:solidFill>
                  <a:srgbClr val="00B0F0"/>
                </a:solidFill>
              </a:rPr>
              <a:t>torch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80AF09-F750-4236-B2C7-455784AE7221}"/>
              </a:ext>
            </a:extLst>
          </p:cNvPr>
          <p:cNvSpPr/>
          <p:nvPr/>
        </p:nvSpPr>
        <p:spPr>
          <a:xfrm>
            <a:off x="582658" y="3429000"/>
            <a:ext cx="342126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Elegant simplicity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Flexible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Easy-using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Chinese document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Active community</a:t>
            </a:r>
          </a:p>
          <a:p>
            <a:r>
              <a:rPr lang="en-US" altLang="zh-CN" sz="2800" b="1" dirty="0"/>
              <a:t>…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44725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27E375-3A21-4805-A4A6-2F8D5AC3E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34" y="1509144"/>
            <a:ext cx="9612066" cy="5715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817610A-D2A4-4FFD-A769-4DDC1D5B37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4" t="31668" r="12917" b="37654"/>
          <a:stretch/>
        </p:blipFill>
        <p:spPr>
          <a:xfrm>
            <a:off x="287866" y="186266"/>
            <a:ext cx="4648200" cy="105194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C2F558-C412-4990-A2C7-C3970CB15B26}"/>
              </a:ext>
            </a:extLst>
          </p:cNvPr>
          <p:cNvSpPr/>
          <p:nvPr/>
        </p:nvSpPr>
        <p:spPr>
          <a:xfrm>
            <a:off x="591124" y="2734733"/>
            <a:ext cx="81464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Generation of </a:t>
            </a:r>
            <a:r>
              <a:rPr lang="en-US" altLang="zh-CN" sz="2800" b="1" dirty="0" err="1">
                <a:solidFill>
                  <a:srgbClr val="00B050"/>
                </a:solidFill>
              </a:rPr>
              <a:t>Theno</a:t>
            </a:r>
            <a:endParaRPr lang="en-US" altLang="zh-CN" sz="2800" b="1" dirty="0">
              <a:solidFill>
                <a:srgbClr val="00B050"/>
              </a:solidFill>
            </a:endParaRPr>
          </a:p>
          <a:p>
            <a:r>
              <a:rPr lang="en-US" altLang="zh-CN" sz="2800" b="1" dirty="0">
                <a:solidFill>
                  <a:srgbClr val="FF0000"/>
                </a:solidFill>
              </a:rPr>
              <a:t>Java Go Python C++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Win7, Win10 ,Win server and </a:t>
            </a:r>
            <a:r>
              <a:rPr lang="en-US" altLang="zh-CN" sz="2800" b="1" dirty="0" err="1">
                <a:solidFill>
                  <a:srgbClr val="FF0000"/>
                </a:solidFill>
              </a:rPr>
              <a:t>Andriod</a:t>
            </a:r>
            <a:r>
              <a:rPr lang="en-US" altLang="zh-CN" sz="2800" b="1" dirty="0">
                <a:solidFill>
                  <a:srgbClr val="FF0000"/>
                </a:solidFill>
              </a:rPr>
              <a:t> support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Chinese document and lessons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Active community</a:t>
            </a:r>
          </a:p>
          <a:p>
            <a:r>
              <a:rPr lang="en-US" altLang="zh-CN" sz="2800" b="1" dirty="0"/>
              <a:t>Complex and huge structure(100w+ lines codes)</a:t>
            </a:r>
          </a:p>
          <a:p>
            <a:r>
              <a:rPr lang="en-US" altLang="zh-CN" sz="2800" b="1" dirty="0"/>
              <a:t>Miscellaneous</a:t>
            </a:r>
            <a:r>
              <a:rPr lang="en-US" altLang="zh-CN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/>
              <a:t>document</a:t>
            </a:r>
          </a:p>
          <a:p>
            <a:endParaRPr lang="en-US" altLang="zh-CN" sz="28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32A768-BC62-437D-8569-3FD892105617}"/>
              </a:ext>
            </a:extLst>
          </p:cNvPr>
          <p:cNvSpPr/>
          <p:nvPr/>
        </p:nvSpPr>
        <p:spPr>
          <a:xfrm>
            <a:off x="4936066" y="776545"/>
            <a:ext cx="3515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Franklin Gothic Medium" panose="020B0603020102020204" pitchFamily="34" charset="0"/>
              </a:rPr>
              <a:t>Most popular framework!</a:t>
            </a:r>
          </a:p>
        </p:txBody>
      </p:sp>
    </p:spTree>
    <p:extLst>
      <p:ext uri="{BB962C8B-B14F-4D97-AF65-F5344CB8AC3E}">
        <p14:creationId xmlns:p14="http://schemas.microsoft.com/office/powerpoint/2010/main" val="4204844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76C555-C1B0-474C-B3F0-64C560867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04" y="307446"/>
            <a:ext cx="2028296" cy="70274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8478AF6-91F4-4549-9854-DA5857D265D7}"/>
              </a:ext>
            </a:extLst>
          </p:cNvPr>
          <p:cNvSpPr/>
          <p:nvPr/>
        </p:nvSpPr>
        <p:spPr>
          <a:xfrm>
            <a:off x="511704" y="2207145"/>
            <a:ext cx="6271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Caffe</a:t>
            </a:r>
            <a:r>
              <a:rPr lang="en-US" altLang="zh-CN" b="1" dirty="0"/>
              <a:t>: C</a:t>
            </a:r>
            <a:r>
              <a:rPr lang="en-US" altLang="zh-CN" dirty="0"/>
              <a:t>onvolutional </a:t>
            </a:r>
            <a:r>
              <a:rPr lang="en-US" altLang="zh-CN" b="1" dirty="0"/>
              <a:t>A</a:t>
            </a:r>
            <a:r>
              <a:rPr lang="en-US" altLang="zh-CN" dirty="0"/>
              <a:t>rchitecture for </a:t>
            </a:r>
            <a:r>
              <a:rPr lang="en-US" altLang="zh-CN" b="1" dirty="0"/>
              <a:t>F</a:t>
            </a:r>
            <a:r>
              <a:rPr lang="en-US" altLang="zh-CN" dirty="0"/>
              <a:t>ast </a:t>
            </a:r>
            <a:r>
              <a:rPr lang="en-US" altLang="zh-CN" b="1" dirty="0"/>
              <a:t>F</a:t>
            </a:r>
            <a:r>
              <a:rPr lang="en-US" altLang="zh-CN" dirty="0"/>
              <a:t>eature </a:t>
            </a:r>
            <a:r>
              <a:rPr lang="en-US" altLang="zh-CN" b="1" dirty="0"/>
              <a:t>E</a:t>
            </a:r>
            <a:r>
              <a:rPr lang="en-US" altLang="zh-CN" dirty="0"/>
              <a:t>mbedding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6DA94C-6595-4030-ABA4-E55B7EE90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04" y="1322877"/>
            <a:ext cx="9621593" cy="57158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5948626-0F5C-4E51-86C3-3407B9949A4D}"/>
              </a:ext>
            </a:extLst>
          </p:cNvPr>
          <p:cNvSpPr/>
          <p:nvPr/>
        </p:nvSpPr>
        <p:spPr>
          <a:xfrm>
            <a:off x="6930176" y="953545"/>
            <a:ext cx="3203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https://github.com/BVLC/caffe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543009-0BD6-4A6F-BF3E-4639C6A0B942}"/>
              </a:ext>
            </a:extLst>
          </p:cNvPr>
          <p:cNvSpPr/>
          <p:nvPr/>
        </p:nvSpPr>
        <p:spPr>
          <a:xfrm>
            <a:off x="540968" y="2889165"/>
            <a:ext cx="111100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Written by C++. Support Python</a:t>
            </a:r>
            <a:r>
              <a:rPr lang="zh-CN" altLang="en-US" sz="2400" b="1" dirty="0">
                <a:solidFill>
                  <a:srgbClr val="FF0000"/>
                </a:solidFill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</a:rPr>
              <a:t>MATLAB Simplicity and Fast</a:t>
            </a:r>
          </a:p>
          <a:p>
            <a:r>
              <a:rPr lang="en-US" altLang="zh-CN" sz="2400" b="1" dirty="0">
                <a:solidFill>
                  <a:srgbClr val="FF0000"/>
                </a:solidFill>
              </a:rPr>
              <a:t>Model Zoo!</a:t>
            </a:r>
          </a:p>
          <a:p>
            <a:r>
              <a:rPr lang="en-US" altLang="zh-CN" sz="2400" b="1" dirty="0"/>
              <a:t>The most important abstract object in Caffe is layer.</a:t>
            </a:r>
          </a:p>
          <a:p>
            <a:r>
              <a:rPr lang="en-US" altLang="zh-CN" sz="2400" b="1" dirty="0"/>
              <a:t>C++ must be used to realize its forward and backward propagation code.</a:t>
            </a:r>
          </a:p>
          <a:p>
            <a:r>
              <a:rPr lang="en-US" altLang="zh-CN" sz="2400" b="1" dirty="0"/>
              <a:t>Inconvenient to use CUDA</a:t>
            </a:r>
          </a:p>
          <a:p>
            <a:r>
              <a:rPr lang="en-US" altLang="zh-CN" sz="2400" b="1" dirty="0"/>
              <a:t>Less and Less Projects</a:t>
            </a:r>
          </a:p>
          <a:p>
            <a:r>
              <a:rPr lang="en-US" altLang="zh-CN" sz="2400" b="1" dirty="0"/>
              <a:t>Just for Computer Vision Task!</a:t>
            </a:r>
          </a:p>
        </p:txBody>
      </p:sp>
    </p:spTree>
    <p:extLst>
      <p:ext uri="{BB962C8B-B14F-4D97-AF65-F5344CB8AC3E}">
        <p14:creationId xmlns:p14="http://schemas.microsoft.com/office/powerpoint/2010/main" val="1847949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BD9CFB-AB50-477D-9579-95DA14493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7" y="261409"/>
            <a:ext cx="2215930" cy="13387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01FFF2-C2CE-49EB-8133-9802AD455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00"/>
          <a:stretch/>
        </p:blipFill>
        <p:spPr>
          <a:xfrm>
            <a:off x="491067" y="1864784"/>
            <a:ext cx="9639300" cy="5143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0DFC882-BC1B-4397-B01A-CA7351F3C1CC}"/>
              </a:ext>
            </a:extLst>
          </p:cNvPr>
          <p:cNvSpPr/>
          <p:nvPr/>
        </p:nvSpPr>
        <p:spPr>
          <a:xfrm>
            <a:off x="5708964" y="1415534"/>
            <a:ext cx="442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https://github.com/facebookarchive/caffe2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7837BD-74FA-4F24-ACF3-29A32EDF970B}"/>
              </a:ext>
            </a:extLst>
          </p:cNvPr>
          <p:cNvSpPr/>
          <p:nvPr/>
        </p:nvSpPr>
        <p:spPr>
          <a:xfrm>
            <a:off x="491067" y="3295564"/>
            <a:ext cx="114901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All platform support. </a:t>
            </a:r>
          </a:p>
          <a:p>
            <a:r>
              <a:rPr lang="en-US" altLang="zh-CN" sz="2400" b="1" dirty="0">
                <a:solidFill>
                  <a:srgbClr val="FF0000"/>
                </a:solidFill>
              </a:rPr>
              <a:t>Linux, Windows, iOS, Android, Raspberry Pi and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NVIDIA </a:t>
            </a:r>
            <a:r>
              <a:rPr lang="en-US" altLang="zh-CN" sz="2400" b="1" dirty="0" err="1">
                <a:solidFill>
                  <a:srgbClr val="FF0000"/>
                </a:solidFill>
              </a:rPr>
              <a:t>Tegra</a:t>
            </a: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CN" sz="2400" b="1" dirty="0"/>
              <a:t>This repository has been archived by the owner. It is now read-only.</a:t>
            </a:r>
          </a:p>
          <a:p>
            <a:r>
              <a:rPr lang="en-US" altLang="zh-CN" sz="2400" b="1" dirty="0"/>
              <a:t>No Official documents</a:t>
            </a:r>
          </a:p>
        </p:txBody>
      </p:sp>
    </p:spTree>
    <p:extLst>
      <p:ext uri="{BB962C8B-B14F-4D97-AF65-F5344CB8AC3E}">
        <p14:creationId xmlns:p14="http://schemas.microsoft.com/office/powerpoint/2010/main" val="2797621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7D07F7-FA13-41A9-BDD4-DA684A827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6" t="1507" r="226" b="51130"/>
          <a:stretch/>
        </p:blipFill>
        <p:spPr>
          <a:xfrm>
            <a:off x="2098811" y="590550"/>
            <a:ext cx="7505700" cy="21293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70E1AC3-56ED-475E-BC15-34D367DB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416" y="3429000"/>
            <a:ext cx="7406490" cy="212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21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B241A8-48EF-4A2D-8E27-DD0B4555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694" y="368299"/>
            <a:ext cx="6677163" cy="632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73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CF6E59-DD2E-417A-B97B-5061226AF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19" y="2027521"/>
            <a:ext cx="9678751" cy="5715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265E30-75D9-4B09-8ECB-570E550A9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19" y="1117202"/>
            <a:ext cx="2229161" cy="49536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4E7AD5-B5D4-40EA-B3F0-343454224898}"/>
              </a:ext>
            </a:extLst>
          </p:cNvPr>
          <p:cNvSpPr/>
          <p:nvPr/>
        </p:nvSpPr>
        <p:spPr>
          <a:xfrm>
            <a:off x="7099330" y="1364886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https://github.com/PaddlePaddle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406760-5596-4C4A-875D-CFAAC15C9840}"/>
              </a:ext>
            </a:extLst>
          </p:cNvPr>
          <p:cNvSpPr/>
          <p:nvPr/>
        </p:nvSpPr>
        <p:spPr>
          <a:xfrm>
            <a:off x="3795793" y="4197072"/>
            <a:ext cx="3889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5"/>
              </a:rPr>
              <a:t>http://www.paddlepaddle.org/paddle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2D77E5-4952-4A22-B27A-BF5DE7E4BDFA}"/>
              </a:ext>
            </a:extLst>
          </p:cNvPr>
          <p:cNvSpPr/>
          <p:nvPr/>
        </p:nvSpPr>
        <p:spPr>
          <a:xfrm>
            <a:off x="3948878" y="3429000"/>
            <a:ext cx="35830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Made in CHINA!</a:t>
            </a:r>
          </a:p>
        </p:txBody>
      </p:sp>
    </p:spTree>
    <p:extLst>
      <p:ext uri="{BB962C8B-B14F-4D97-AF65-F5344CB8AC3E}">
        <p14:creationId xmlns:p14="http://schemas.microsoft.com/office/powerpoint/2010/main" val="88733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E0D7805-95EC-4B79-8434-CC5B43F58DDC}"/>
              </a:ext>
            </a:extLst>
          </p:cNvPr>
          <p:cNvSpPr/>
          <p:nvPr/>
        </p:nvSpPr>
        <p:spPr>
          <a:xfrm>
            <a:off x="532290" y="2363962"/>
            <a:ext cx="795442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/>
              <a:t>1.</a:t>
            </a:r>
            <a:r>
              <a:rPr lang="en-US" altLang="zh-CN" dirty="0"/>
              <a:t>  </a:t>
            </a:r>
            <a:r>
              <a:rPr lang="en-US" altLang="zh-CN" sz="3600" b="1" dirty="0"/>
              <a:t>What’s Deep Learning Frameworks</a:t>
            </a:r>
          </a:p>
          <a:p>
            <a:r>
              <a:rPr lang="en-US" altLang="zh-CN" sz="3600" b="1" dirty="0"/>
              <a:t>2. How to use Popular Frameworks</a:t>
            </a:r>
          </a:p>
          <a:p>
            <a:r>
              <a:rPr lang="en-US" altLang="zh-CN" sz="3600" b="1" dirty="0"/>
              <a:t>3. Examples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80405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C5C6BD-1ADE-4D1C-9401-EF500EDCD06A}"/>
              </a:ext>
            </a:extLst>
          </p:cNvPr>
          <p:cNvSpPr/>
          <p:nvPr/>
        </p:nvSpPr>
        <p:spPr>
          <a:xfrm>
            <a:off x="4196281" y="526534"/>
            <a:ext cx="3799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sng" dirty="0">
                <a:solidFill>
                  <a:srgbClr val="0070C0"/>
                </a:solidFill>
              </a:rPr>
              <a:t>https://arxiv.org/pdf/1608.07249.pdf</a:t>
            </a:r>
            <a:endParaRPr lang="zh-CN" altLang="en-US" u="sng" dirty="0">
              <a:solidFill>
                <a:srgbClr val="0070C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FCBC72-BF74-4F35-ADC2-F25D5FD14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980016"/>
            <a:ext cx="117729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67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1DA11A2-276E-4D1B-87FA-09B39245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0" y="1760008"/>
            <a:ext cx="58293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64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FC3A0A-831E-4F45-858D-48863B942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902"/>
            <a:ext cx="5908792" cy="379850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1FEAE5-DB24-40E1-87F9-7EEE92E21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792" y="1442054"/>
            <a:ext cx="6181608" cy="397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85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35697E-D35E-4749-9F0B-07A0119C7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183" y="1285875"/>
            <a:ext cx="6667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19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F12DABB-E502-4243-AB84-021C81FD37C7}"/>
              </a:ext>
            </a:extLst>
          </p:cNvPr>
          <p:cNvSpPr/>
          <p:nvPr/>
        </p:nvSpPr>
        <p:spPr>
          <a:xfrm>
            <a:off x="143487" y="3160315"/>
            <a:ext cx="8592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2.</a:t>
            </a:r>
            <a:r>
              <a:rPr lang="en-US" altLang="zh-CN" sz="2800" dirty="0"/>
              <a:t>  </a:t>
            </a:r>
            <a:r>
              <a:rPr lang="en-US" altLang="zh-CN" sz="2800" b="1" dirty="0"/>
              <a:t>How to use Popular Deep Learning Frameworks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42D4FE-F724-471F-AF2F-C25005966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003" y="3429000"/>
            <a:ext cx="3788510" cy="10322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E417079-A1A8-4ACB-A1E0-181846622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4" t="31668" r="12917" b="37654"/>
          <a:stretch/>
        </p:blipFill>
        <p:spPr>
          <a:xfrm>
            <a:off x="8260003" y="2633132"/>
            <a:ext cx="3516683" cy="7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45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06A88F6-510A-409B-969D-D6FBE4698BEE}"/>
              </a:ext>
            </a:extLst>
          </p:cNvPr>
          <p:cNvSpPr/>
          <p:nvPr/>
        </p:nvSpPr>
        <p:spPr>
          <a:xfrm>
            <a:off x="1155698" y="1849734"/>
            <a:ext cx="91143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 your computer has installed CUDA and CUDNN</a:t>
            </a:r>
          </a:p>
          <a:p>
            <a:endParaRPr lang="en-US" altLang="zh-CN" sz="2000" b="1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000" b="1" dirty="0">
                <a:solidFill>
                  <a:srgbClr val="FF0000"/>
                </a:solidFill>
              </a:rPr>
              <a:t>Install proper graphics card drivers.</a:t>
            </a:r>
          </a:p>
          <a:p>
            <a:pPr marL="457200" indent="-457200">
              <a:buAutoNum type="arabicPeriod"/>
            </a:pPr>
            <a:r>
              <a:rPr lang="en-US" altLang="zh-CN" sz="2000" b="1" dirty="0">
                <a:solidFill>
                  <a:srgbClr val="FF0000"/>
                </a:solidFill>
              </a:rPr>
              <a:t>Install CUDA with proper version.</a:t>
            </a:r>
          </a:p>
          <a:p>
            <a:pPr marL="457200" indent="-457200">
              <a:buAutoNum type="arabicPeriod"/>
            </a:pPr>
            <a:r>
              <a:rPr lang="en-US" altLang="zh-CN" sz="2000" b="1" dirty="0">
                <a:solidFill>
                  <a:srgbClr val="FF0000"/>
                </a:solidFill>
              </a:rPr>
              <a:t>Install CUDNN with proper version.</a:t>
            </a:r>
          </a:p>
        </p:txBody>
      </p:sp>
    </p:spTree>
    <p:extLst>
      <p:ext uri="{BB962C8B-B14F-4D97-AF65-F5344CB8AC3E}">
        <p14:creationId xmlns:p14="http://schemas.microsoft.com/office/powerpoint/2010/main" val="2097073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459F77-B4D0-4921-AB6A-8642966C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1" y="1830165"/>
            <a:ext cx="2794000" cy="9505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EF9C64-444D-4D3A-8E10-12724F403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247" y="981269"/>
            <a:ext cx="6839905" cy="264832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5503D7F-62FC-416D-8C20-82E2679511D7}"/>
              </a:ext>
            </a:extLst>
          </p:cNvPr>
          <p:cNvSpPr/>
          <p:nvPr/>
        </p:nvSpPr>
        <p:spPr>
          <a:xfrm>
            <a:off x="4149247" y="508823"/>
            <a:ext cx="5816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92D0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https://www.nvidia.cn/Download/index.aspx?lang=cn</a:t>
            </a:r>
            <a:endParaRPr lang="zh-CN" altLang="en-US" b="1" dirty="0">
              <a:solidFill>
                <a:srgbClr val="92D05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1C338B-C910-4F4E-B765-D1AAA60F0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236" y="3732704"/>
            <a:ext cx="9002594" cy="296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93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20030E-EB7E-425B-91D1-051BA894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81" y="155829"/>
            <a:ext cx="8280481" cy="41197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40A86A-F28F-4556-94DC-50C197642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244" y="4512660"/>
            <a:ext cx="8392637" cy="212520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6B07876-AFA2-4847-9EB8-F8C742DC8876}"/>
              </a:ext>
            </a:extLst>
          </p:cNvPr>
          <p:cNvSpPr/>
          <p:nvPr/>
        </p:nvSpPr>
        <p:spPr>
          <a:xfrm>
            <a:off x="2827866" y="3535960"/>
            <a:ext cx="59605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https://docs.nvidia.com/deeplearning/sdk/cudnn-install/index.html#overview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65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DE6CDF-F7E8-4092-A291-F4C13EF6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430867"/>
            <a:ext cx="7524750" cy="914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E62000-23C1-47C1-A637-E77D19498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992" y="2709333"/>
            <a:ext cx="63817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92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D8DFDD-CF75-448D-9493-2923B80B4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785624"/>
            <a:ext cx="2697692" cy="6632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EB2BC73-DA84-4B70-9EE4-5B32797F35D5}"/>
              </a:ext>
            </a:extLst>
          </p:cNvPr>
          <p:cNvSpPr/>
          <p:nvPr/>
        </p:nvSpPr>
        <p:spPr>
          <a:xfrm>
            <a:off x="4690534" y="1015990"/>
            <a:ext cx="6790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https://blog.csdn.net/weixin_40368377/article/details/84439802#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7B0784-F3CA-442B-BCD6-3B3031AF4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412" y="2184929"/>
            <a:ext cx="86391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7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2F45452-8ACF-42A9-B68D-4AA72FDD6289}"/>
              </a:ext>
            </a:extLst>
          </p:cNvPr>
          <p:cNvSpPr/>
          <p:nvPr/>
        </p:nvSpPr>
        <p:spPr>
          <a:xfrm>
            <a:off x="309980" y="3011421"/>
            <a:ext cx="6763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1.</a:t>
            </a:r>
            <a:r>
              <a:rPr lang="en-US" altLang="zh-CN" sz="2800" dirty="0"/>
              <a:t>  </a:t>
            </a:r>
            <a:r>
              <a:rPr lang="en-US" altLang="zh-CN" sz="2800" b="1" dirty="0"/>
              <a:t>What’s Deep Learning Frameworks</a:t>
            </a:r>
          </a:p>
        </p:txBody>
      </p:sp>
    </p:spTree>
    <p:extLst>
      <p:ext uri="{BB962C8B-B14F-4D97-AF65-F5344CB8AC3E}">
        <p14:creationId xmlns:p14="http://schemas.microsoft.com/office/powerpoint/2010/main" val="1792177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EFEB66-7031-4420-B720-DC69D88F0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613" y="544215"/>
            <a:ext cx="3172640" cy="164676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25348C0-7C1C-4C4B-B603-F94A0C57EECE}"/>
              </a:ext>
            </a:extLst>
          </p:cNvPr>
          <p:cNvSpPr/>
          <p:nvPr/>
        </p:nvSpPr>
        <p:spPr>
          <a:xfrm>
            <a:off x="4451709" y="5502868"/>
            <a:ext cx="2986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https://www.anaconda.com/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E23CE73-ADE1-40D8-9BD5-AB34C3709E18}"/>
              </a:ext>
            </a:extLst>
          </p:cNvPr>
          <p:cNvSpPr/>
          <p:nvPr/>
        </p:nvSpPr>
        <p:spPr>
          <a:xfrm>
            <a:off x="2764366" y="4465934"/>
            <a:ext cx="6663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Please choose Anaconda to manager your deep learning </a:t>
            </a:r>
            <a:r>
              <a:rPr lang="en-US" altLang="zh-CN" b="1" dirty="0" err="1">
                <a:solidFill>
                  <a:srgbClr val="FF0000"/>
                </a:solidFill>
              </a:rPr>
              <a:t>envs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2310D9-EF6D-42F5-A5EF-7462B5FEA472}"/>
              </a:ext>
            </a:extLst>
          </p:cNvPr>
          <p:cNvSpPr/>
          <p:nvPr/>
        </p:nvSpPr>
        <p:spPr>
          <a:xfrm>
            <a:off x="1904999" y="2508177"/>
            <a:ext cx="82211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Envision a world where data scientists can regularly deploy AI and machine learning projects into production at scale, quickly delivering insights into the hands of decision-makers. How would that impact your business?</a:t>
            </a: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Anaconda Enterprise supports your organization no matter the size, easily scaling from a single user on one laptop to thousands of machines. No headaches, no IT nightmares.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595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075910-8FBF-42CF-A0CB-D5D26DE99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" b="84078"/>
          <a:stretch/>
        </p:blipFill>
        <p:spPr>
          <a:xfrm>
            <a:off x="1670978" y="944497"/>
            <a:ext cx="9386490" cy="787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B7BB23-1712-4C81-961A-31B2ACDBA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78"/>
          <a:stretch/>
        </p:blipFill>
        <p:spPr>
          <a:xfrm>
            <a:off x="1670978" y="2082985"/>
            <a:ext cx="9459645" cy="7872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579102-FEFB-4517-8BB2-AD854E796A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" b="65838"/>
          <a:stretch/>
        </p:blipFill>
        <p:spPr>
          <a:xfrm>
            <a:off x="1707555" y="4148665"/>
            <a:ext cx="9386490" cy="16890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786779-EFA6-4DDB-AB79-AC478B374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44" y="2985485"/>
            <a:ext cx="9307224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92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13B2B9A-D947-4A1F-B759-186F8C74B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3" b="3869"/>
          <a:stretch/>
        </p:blipFill>
        <p:spPr>
          <a:xfrm>
            <a:off x="863599" y="473962"/>
            <a:ext cx="10793941" cy="610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64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17A12D5-55AB-4712-A14F-4D74CFF21FA1}"/>
              </a:ext>
            </a:extLst>
          </p:cNvPr>
          <p:cNvSpPr/>
          <p:nvPr/>
        </p:nvSpPr>
        <p:spPr>
          <a:xfrm>
            <a:off x="503767" y="860610"/>
            <a:ext cx="10219268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B0F0"/>
                </a:solidFill>
              </a:rPr>
              <a:t>conda</a:t>
            </a:r>
            <a:r>
              <a:rPr lang="en-US" altLang="zh-CN" dirty="0">
                <a:solidFill>
                  <a:srgbClr val="00B0F0"/>
                </a:solidFill>
              </a:rPr>
              <a:t> config --add channels </a:t>
            </a:r>
            <a:r>
              <a:rPr lang="en-US" altLang="zh-CN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https://mirrors.tuna.tsinghua.edu.cn/anaconda/pkgs/free/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conda</a:t>
            </a:r>
            <a:r>
              <a:rPr lang="en-US" altLang="zh-CN" dirty="0">
                <a:solidFill>
                  <a:schemeClr val="bg1"/>
                </a:solidFill>
              </a:rPr>
              <a:t> config --add channels https://mirrors.tuna.tsinghua.edu.cn/anaconda/cloud/conda-forge/ </a:t>
            </a:r>
            <a:r>
              <a:rPr lang="en-US" altLang="zh-CN" dirty="0" err="1">
                <a:solidFill>
                  <a:schemeClr val="bg1"/>
                </a:solidFill>
              </a:rPr>
              <a:t>conda</a:t>
            </a:r>
            <a:r>
              <a:rPr lang="en-US" altLang="zh-CN" dirty="0">
                <a:solidFill>
                  <a:schemeClr val="bg1"/>
                </a:solidFill>
              </a:rPr>
              <a:t> config --add channels </a:t>
            </a:r>
            <a:r>
              <a:rPr lang="en-US" altLang="zh-CN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https://mirrors.tuna.tsinghua.edu.cn/anaconda/cloud/msys2/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rgbClr val="00B050"/>
                </a:solidFill>
              </a:rPr>
              <a:t># </a:t>
            </a:r>
            <a:r>
              <a:rPr lang="zh-CN" altLang="en-US" dirty="0">
                <a:solidFill>
                  <a:srgbClr val="00B050"/>
                </a:solidFill>
              </a:rPr>
              <a:t>设置搜索时显示通道地址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conda</a:t>
            </a:r>
            <a:r>
              <a:rPr lang="en-US" altLang="zh-CN" dirty="0">
                <a:solidFill>
                  <a:schemeClr val="bg1"/>
                </a:solidFill>
              </a:rPr>
              <a:t> config --set </a:t>
            </a:r>
            <a:r>
              <a:rPr lang="en-US" altLang="zh-CN" dirty="0" err="1">
                <a:solidFill>
                  <a:schemeClr val="bg1"/>
                </a:solidFill>
              </a:rPr>
              <a:t>show_channel_urls</a:t>
            </a:r>
            <a:r>
              <a:rPr lang="en-US" altLang="zh-CN" dirty="0">
                <a:solidFill>
                  <a:schemeClr val="bg1"/>
                </a:solidFill>
              </a:rPr>
              <a:t> yes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8ACA82-9BD0-4216-8C20-C947F774B600}"/>
              </a:ext>
            </a:extLst>
          </p:cNvPr>
          <p:cNvSpPr/>
          <p:nvPr/>
        </p:nvSpPr>
        <p:spPr>
          <a:xfrm>
            <a:off x="503767" y="3427401"/>
            <a:ext cx="9414934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conda config --add channels </a:t>
            </a:r>
            <a:r>
              <a:rPr lang="zh-CN" alt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https://mirrors.ustc.edu.cn/anaconda/pkgs/main/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conda config --add channels </a:t>
            </a:r>
            <a:r>
              <a:rPr lang="zh-CN" alt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https://mirrors.ustc.edu.cn/anaconda/pkgs/free/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conda config --add channels </a:t>
            </a:r>
            <a:r>
              <a:rPr lang="zh-CN" alt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https://mirrors.ustc.edu.cn/anaconda/cloud/conda-forge/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conda config --add channels </a:t>
            </a:r>
            <a:r>
              <a:rPr lang="zh-CN" alt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https://mirrors.ustc.edu.cn/anaconda/cloud/msys2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conda config --add channels </a:t>
            </a:r>
            <a:r>
              <a:rPr lang="zh-CN" altLang="en-US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https://mirrors.ustc.edu.cn/anaconda/cloud/bioconda/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conda config --add channels </a:t>
            </a:r>
            <a:r>
              <a:rPr lang="zh-CN" altLang="en-US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https://mirrors.ustc.edu.cn/anaconda/cloud/menpo/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conda config --set show_channel_urls yes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362C25-D550-4FD0-B604-A093AD980271}"/>
              </a:ext>
            </a:extLst>
          </p:cNvPr>
          <p:cNvSpPr/>
          <p:nvPr/>
        </p:nvSpPr>
        <p:spPr>
          <a:xfrm>
            <a:off x="419100" y="352148"/>
            <a:ext cx="6663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Set </a:t>
            </a:r>
            <a:r>
              <a:rPr lang="en-US" altLang="zh-CN" b="1" dirty="0" err="1">
                <a:solidFill>
                  <a:srgbClr val="00B0F0"/>
                </a:solidFill>
              </a:rPr>
              <a:t>TsingHua</a:t>
            </a:r>
            <a:r>
              <a:rPr lang="en-US" altLang="zh-CN" b="1" dirty="0">
                <a:solidFill>
                  <a:srgbClr val="FF0000"/>
                </a:solidFill>
              </a:rPr>
              <a:t> Mirror as </a:t>
            </a:r>
            <a:r>
              <a:rPr lang="en-US" altLang="zh-CN" b="1" dirty="0" err="1">
                <a:solidFill>
                  <a:srgbClr val="FF0000"/>
                </a:solidFill>
              </a:rPr>
              <a:t>conda</a:t>
            </a:r>
            <a:r>
              <a:rPr lang="en-US" altLang="zh-CN" b="1" dirty="0">
                <a:solidFill>
                  <a:srgbClr val="FF0000"/>
                </a:solidFill>
              </a:rPr>
              <a:t> install source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619A35-1106-4B80-BB63-4F26C7E7556F}"/>
              </a:ext>
            </a:extLst>
          </p:cNvPr>
          <p:cNvSpPr/>
          <p:nvPr/>
        </p:nvSpPr>
        <p:spPr>
          <a:xfrm>
            <a:off x="503767" y="2891936"/>
            <a:ext cx="6663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Set </a:t>
            </a:r>
            <a:r>
              <a:rPr lang="en-US" altLang="zh-CN" b="1" dirty="0">
                <a:solidFill>
                  <a:srgbClr val="00B0F0"/>
                </a:solidFill>
              </a:rPr>
              <a:t>USTC </a:t>
            </a:r>
            <a:r>
              <a:rPr lang="en-US" altLang="zh-CN" b="1" dirty="0">
                <a:solidFill>
                  <a:srgbClr val="FF0000"/>
                </a:solidFill>
              </a:rPr>
              <a:t>Mirror as </a:t>
            </a:r>
            <a:r>
              <a:rPr lang="en-US" altLang="zh-CN" b="1" dirty="0" err="1">
                <a:solidFill>
                  <a:srgbClr val="FF0000"/>
                </a:solidFill>
              </a:rPr>
              <a:t>conda</a:t>
            </a:r>
            <a:r>
              <a:rPr lang="en-US" altLang="zh-CN" b="1" dirty="0">
                <a:solidFill>
                  <a:srgbClr val="FF0000"/>
                </a:solidFill>
              </a:rPr>
              <a:t> install source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1CE96F-98AB-4692-A873-AA13F40DCF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5955" y="5758699"/>
            <a:ext cx="2794000" cy="95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00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79276C6-9CF5-46D2-8B5A-209BFDB059D2}"/>
              </a:ext>
            </a:extLst>
          </p:cNvPr>
          <p:cNvSpPr/>
          <p:nvPr/>
        </p:nvSpPr>
        <p:spPr>
          <a:xfrm>
            <a:off x="2387599" y="2401206"/>
            <a:ext cx="76284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 </a:t>
            </a:r>
            <a:r>
              <a:rPr lang="en-US" altLang="zh-CN" b="1" dirty="0" err="1">
                <a:solidFill>
                  <a:srgbClr val="00B0F0"/>
                </a:solidFill>
              </a:rPr>
              <a:t>sudo</a:t>
            </a:r>
            <a:r>
              <a:rPr lang="en-US" altLang="zh-CN" b="1" dirty="0">
                <a:solidFill>
                  <a:srgbClr val="00B0F0"/>
                </a:solidFill>
              </a:rPr>
              <a:t> </a:t>
            </a:r>
            <a:r>
              <a:rPr lang="en-US" altLang="zh-CN" b="1" dirty="0" err="1">
                <a:solidFill>
                  <a:srgbClr val="00B0F0"/>
                </a:solidFill>
              </a:rPr>
              <a:t>gedit</a:t>
            </a:r>
            <a:r>
              <a:rPr lang="en-US" altLang="zh-CN" b="1" dirty="0">
                <a:solidFill>
                  <a:srgbClr val="00B0F0"/>
                </a:solidFill>
              </a:rPr>
              <a:t> ~/.</a:t>
            </a:r>
            <a:r>
              <a:rPr lang="en-US" altLang="zh-CN" b="1" dirty="0" err="1">
                <a:solidFill>
                  <a:srgbClr val="00B0F0"/>
                </a:solidFill>
              </a:rPr>
              <a:t>condarc</a:t>
            </a:r>
            <a:endParaRPr lang="en-US" altLang="zh-CN" b="1" dirty="0">
              <a:solidFill>
                <a:srgbClr val="00B0F0"/>
              </a:solidFill>
            </a:endParaRPr>
          </a:p>
          <a:p>
            <a:endParaRPr lang="en-US" altLang="zh-CN" dirty="0"/>
          </a:p>
          <a:p>
            <a:r>
              <a:rPr lang="en-US" altLang="zh-CN" b="1" dirty="0"/>
              <a:t>channels:  </a:t>
            </a:r>
          </a:p>
          <a:p>
            <a:r>
              <a:rPr lang="en-US" altLang="zh-CN" b="1" dirty="0"/>
              <a:t>       - https://mirrors.ustc.edu.cn/anaconda/pkgs/main/  </a:t>
            </a:r>
          </a:p>
          <a:p>
            <a:pPr lvl="1"/>
            <a:r>
              <a:rPr lang="en-US" altLang="zh-CN" b="1" dirty="0"/>
              <a:t>- https://mirrors.ustc.edu.cn/anaconda/cloud/conda-forge/  </a:t>
            </a:r>
          </a:p>
          <a:p>
            <a:pPr lvl="1"/>
            <a:r>
              <a:rPr lang="en-US" altLang="zh-CN" b="1" dirty="0"/>
              <a:t>- https://mirrors.tuna.tsinghua.edu.cn/anaconda/pkgs/free/  </a:t>
            </a:r>
          </a:p>
          <a:p>
            <a:r>
              <a:rPr lang="en-US" altLang="zh-CN" b="1" dirty="0"/>
              <a:t>       - defaults:</a:t>
            </a:r>
          </a:p>
          <a:p>
            <a:r>
              <a:rPr lang="en-US" altLang="zh-CN" b="1" dirty="0"/>
              <a:t>	</a:t>
            </a:r>
            <a:r>
              <a:rPr lang="en-US" altLang="zh-CN" b="1" dirty="0" err="1"/>
              <a:t>show_channel_urls</a:t>
            </a:r>
            <a:r>
              <a:rPr lang="en-US" altLang="zh-CN" b="1" dirty="0"/>
              <a:t>: true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21C812-5CB0-48F8-9B58-B6173CC2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5" y="751758"/>
            <a:ext cx="2697692" cy="66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40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5D7DFA-2CBE-4354-AB6B-912369D70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"/>
          <a:stretch/>
        </p:blipFill>
        <p:spPr>
          <a:xfrm>
            <a:off x="1744135" y="1225995"/>
            <a:ext cx="8368456" cy="547280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983BCDF-A786-41D7-9AE2-E95FFC2ED66C}"/>
              </a:ext>
            </a:extLst>
          </p:cNvPr>
          <p:cNvSpPr/>
          <p:nvPr/>
        </p:nvSpPr>
        <p:spPr>
          <a:xfrm>
            <a:off x="498968" y="475734"/>
            <a:ext cx="30267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Install Python lib by hands!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00B0F0"/>
                </a:solidFill>
              </a:rPr>
              <a:t>&gt; pip install </a:t>
            </a:r>
            <a:r>
              <a:rPr lang="en-US" altLang="zh-CN" b="1" dirty="0" err="1">
                <a:solidFill>
                  <a:srgbClr val="00B0F0"/>
                </a:solidFill>
              </a:rPr>
              <a:t>xxx.whl</a:t>
            </a:r>
            <a:endParaRPr lang="en-US" altLang="zh-CN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527467-8413-4211-96B2-792DDEA2E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01" y="356146"/>
            <a:ext cx="6071564" cy="61457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90665C-801C-4AF1-9F48-F87EEDA8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99" y="632884"/>
            <a:ext cx="3981450" cy="23050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3291546-AC2D-4608-84CD-EE26B54F89CA}"/>
              </a:ext>
            </a:extLst>
          </p:cNvPr>
          <p:cNvSpPr/>
          <p:nvPr/>
        </p:nvSpPr>
        <p:spPr>
          <a:xfrm>
            <a:off x="4728150" y="2954868"/>
            <a:ext cx="18843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0" b="1" dirty="0">
                <a:solidFill>
                  <a:srgbClr val="FF0000"/>
                </a:solidFill>
              </a:rPr>
              <a:t>Sad</a:t>
            </a:r>
          </a:p>
        </p:txBody>
      </p:sp>
    </p:spTree>
    <p:extLst>
      <p:ext uri="{BB962C8B-B14F-4D97-AF65-F5344CB8AC3E}">
        <p14:creationId xmlns:p14="http://schemas.microsoft.com/office/powerpoint/2010/main" val="14602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05D3C9-ED48-431A-895B-7F0D1202A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942" y="1438803"/>
            <a:ext cx="9620250" cy="48101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C6D8A16-D302-4FD5-A655-A78B1DEC5E33}"/>
              </a:ext>
            </a:extLst>
          </p:cNvPr>
          <p:cNvSpPr/>
          <p:nvPr/>
        </p:nvSpPr>
        <p:spPr>
          <a:xfrm>
            <a:off x="1356803" y="424406"/>
            <a:ext cx="32351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Install Python lib by hands!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Copy lib file to there directly.</a:t>
            </a:r>
          </a:p>
        </p:txBody>
      </p:sp>
    </p:spTree>
    <p:extLst>
      <p:ext uri="{BB962C8B-B14F-4D97-AF65-F5344CB8AC3E}">
        <p14:creationId xmlns:p14="http://schemas.microsoft.com/office/powerpoint/2010/main" val="166006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F056073-9406-4D47-A647-97EAA77B5A95}"/>
              </a:ext>
            </a:extLst>
          </p:cNvPr>
          <p:cNvSpPr/>
          <p:nvPr/>
        </p:nvSpPr>
        <p:spPr>
          <a:xfrm>
            <a:off x="309980" y="3011421"/>
            <a:ext cx="6763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3.</a:t>
            </a:r>
            <a:r>
              <a:rPr lang="en-US" altLang="zh-CN" sz="2800" dirty="0"/>
              <a:t>  </a:t>
            </a:r>
            <a:r>
              <a:rPr lang="en-US" altLang="zh-CN" sz="2800" b="1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401753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F056073-9406-4D47-A647-97EAA77B5A95}"/>
              </a:ext>
            </a:extLst>
          </p:cNvPr>
          <p:cNvSpPr/>
          <p:nvPr/>
        </p:nvSpPr>
        <p:spPr>
          <a:xfrm>
            <a:off x="377713" y="361354"/>
            <a:ext cx="25009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0070C0"/>
                </a:solidFill>
                <a:latin typeface="Bahnschrift SemiBold" panose="020B0502040204020203" pitchFamily="34" charset="0"/>
              </a:rPr>
              <a:t>Examples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B8B2329-26C1-486F-B8C0-636F4063F3DA}"/>
              </a:ext>
            </a:extLst>
          </p:cNvPr>
          <p:cNvSpPr/>
          <p:nvPr/>
        </p:nvSpPr>
        <p:spPr>
          <a:xfrm>
            <a:off x="5285944" y="1780380"/>
            <a:ext cx="49885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A Simple Linear Network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142D7CB-58D6-4B77-A8D4-0A252E7B6A5D}"/>
              </a:ext>
            </a:extLst>
          </p:cNvPr>
          <p:cNvSpPr/>
          <p:nvPr/>
        </p:nvSpPr>
        <p:spPr>
          <a:xfrm>
            <a:off x="5160965" y="5077620"/>
            <a:ext cx="61823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err="1"/>
              <a:t>LeNet</a:t>
            </a:r>
            <a:r>
              <a:rPr lang="en-US" altLang="zh-CN" sz="3200" b="1" dirty="0"/>
              <a:t>(A CNN-b </a:t>
            </a:r>
            <a:r>
              <a:rPr lang="en-US" altLang="zh-CN" sz="3200" b="1" dirty="0" err="1"/>
              <a:t>ased</a:t>
            </a:r>
            <a:r>
              <a:rPr lang="en-US" altLang="zh-CN" sz="3200" b="1" dirty="0"/>
              <a:t> network)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15B04E-E98B-462E-8DDB-5143C35F2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40" y="2760314"/>
            <a:ext cx="3207808" cy="212041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C23B74F-DFC6-47F8-99AC-93EEC03B9725}"/>
              </a:ext>
            </a:extLst>
          </p:cNvPr>
          <p:cNvSpPr/>
          <p:nvPr/>
        </p:nvSpPr>
        <p:spPr>
          <a:xfrm>
            <a:off x="1488491" y="2175539"/>
            <a:ext cx="16441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MNIST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EC2741A-20B4-4FF0-ACDD-32C8BA50D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858" y="4045329"/>
            <a:ext cx="3788510" cy="10322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404450A-2DB7-4A2C-9AE8-AD37B6D6A8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34" t="31668" r="12917" b="37654"/>
          <a:stretch/>
        </p:blipFill>
        <p:spPr>
          <a:xfrm>
            <a:off x="6021858" y="1017230"/>
            <a:ext cx="3516683" cy="7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51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C6055B-D718-42DA-9EAB-F8A4552B4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09" y="781007"/>
            <a:ext cx="11252861" cy="56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87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B341256-8C3E-460D-B29A-D4294D5E61CF}"/>
              </a:ext>
            </a:extLst>
          </p:cNvPr>
          <p:cNvSpPr/>
          <p:nvPr/>
        </p:nvSpPr>
        <p:spPr>
          <a:xfrm>
            <a:off x="7278394" y="762234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http://yann.lecun.com/exdb/mnist/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C44EFB-6FDF-4768-AFF7-F9F1C7CAE5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4" t="-200" r="27427" b="67095"/>
          <a:stretch/>
        </p:blipFill>
        <p:spPr>
          <a:xfrm>
            <a:off x="89754" y="356037"/>
            <a:ext cx="6162272" cy="23132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A88CAE-10C0-4655-8966-5E7DD3AB0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592" y="1609111"/>
            <a:ext cx="3207808" cy="21204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FFA2DE2-E60C-4847-8234-42F2BFAFEEE6}"/>
              </a:ext>
            </a:extLst>
          </p:cNvPr>
          <p:cNvSpPr/>
          <p:nvPr/>
        </p:nvSpPr>
        <p:spPr>
          <a:xfrm>
            <a:off x="1189253" y="4389794"/>
            <a:ext cx="95549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Training set images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train-images-idx3-ubyte.gz (9.9 MB, 60,000 samples)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Training set labels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train-labels-idx1-ubyte.gz (29 KB, include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60,000 labels)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 set images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t10k-images-idx3-ubyte.gz (1.6 MB, include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10,000 samples)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 set labels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t10k-labels-idx1-ubyte.gz (5KB, include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10,000 labels)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D6085E-7EB2-428E-9AD9-009756BB5083}"/>
              </a:ext>
            </a:extLst>
          </p:cNvPr>
          <p:cNvSpPr/>
          <p:nvPr/>
        </p:nvSpPr>
        <p:spPr>
          <a:xfrm>
            <a:off x="872067" y="3267861"/>
            <a:ext cx="4910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“Hello World” in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3593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75BF2B-C2D4-401B-A837-44789AF3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80" y="468120"/>
            <a:ext cx="10380226" cy="59217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9B0268-3783-45E8-A696-01B5FAB7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620" y="887412"/>
            <a:ext cx="37814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1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3AEE683-74A9-4598-BDC1-62F4449C6E38}"/>
              </a:ext>
            </a:extLst>
          </p:cNvPr>
          <p:cNvSpPr/>
          <p:nvPr/>
        </p:nvSpPr>
        <p:spPr>
          <a:xfrm>
            <a:off x="4008145" y="278825"/>
            <a:ext cx="49885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A Simple Linear Network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76F681-0AE5-426C-B722-A2FEE51ABB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4" t="31668" r="12917" b="37654"/>
          <a:stretch/>
        </p:blipFill>
        <p:spPr>
          <a:xfrm>
            <a:off x="175475" y="101600"/>
            <a:ext cx="3367031" cy="76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F8F890-45A1-463A-AEAF-4B19AA71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32" y="1429848"/>
            <a:ext cx="1903941" cy="12585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6B6583-57D5-40AE-9C9E-719E321CC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024" y="4403567"/>
            <a:ext cx="1723152" cy="1723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7C9B7074-AF5E-469A-9930-57E213BD11BF}"/>
              </a:ext>
            </a:extLst>
          </p:cNvPr>
          <p:cNvSpPr/>
          <p:nvPr/>
        </p:nvSpPr>
        <p:spPr>
          <a:xfrm>
            <a:off x="3020881" y="1953068"/>
            <a:ext cx="1617133" cy="39621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EF4EFA0-8150-4D33-B947-93DD036ED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122" y="1592857"/>
            <a:ext cx="5772956" cy="1095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D7B575F4-9D7B-4E21-B371-6FF4F4D3436F}"/>
              </a:ext>
            </a:extLst>
          </p:cNvPr>
          <p:cNvSpPr/>
          <p:nvPr/>
        </p:nvSpPr>
        <p:spPr>
          <a:xfrm rot="5400000">
            <a:off x="7205286" y="3291976"/>
            <a:ext cx="1105236" cy="5080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A35F1822-BA49-429A-B652-8DDBFC6E3108}"/>
              </a:ext>
            </a:extLst>
          </p:cNvPr>
          <p:cNvSpPr/>
          <p:nvPr/>
        </p:nvSpPr>
        <p:spPr>
          <a:xfrm rot="10800000">
            <a:off x="4908643" y="5087922"/>
            <a:ext cx="1723152" cy="5080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6B06CEC-E235-45D9-84D4-56DB121F97C7}"/>
              </a:ext>
            </a:extLst>
          </p:cNvPr>
          <p:cNvSpPr/>
          <p:nvPr/>
        </p:nvSpPr>
        <p:spPr>
          <a:xfrm>
            <a:off x="1040286" y="2744504"/>
            <a:ext cx="1409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dataset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2F9921E-3FEB-47B0-AA14-0328C9318B2F}"/>
              </a:ext>
            </a:extLst>
          </p:cNvPr>
          <p:cNvSpPr/>
          <p:nvPr/>
        </p:nvSpPr>
        <p:spPr>
          <a:xfrm>
            <a:off x="3303629" y="1429848"/>
            <a:ext cx="963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train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A5D38DA-234B-4DDA-8DC7-6A7D683D5A5F}"/>
              </a:ext>
            </a:extLst>
          </p:cNvPr>
          <p:cNvSpPr/>
          <p:nvPr/>
        </p:nvSpPr>
        <p:spPr>
          <a:xfrm>
            <a:off x="7944757" y="3167390"/>
            <a:ext cx="15308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Restore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CB160BC-AF05-4102-9CE5-43A57E1471F9}"/>
              </a:ext>
            </a:extLst>
          </p:cNvPr>
          <p:cNvSpPr/>
          <p:nvPr/>
        </p:nvSpPr>
        <p:spPr>
          <a:xfrm>
            <a:off x="4869333" y="5689762"/>
            <a:ext cx="18017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Detection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4BA2B0-223D-4EF1-9575-0A1191D4DFF8}"/>
              </a:ext>
            </a:extLst>
          </p:cNvPr>
          <p:cNvSpPr/>
          <p:nvPr/>
        </p:nvSpPr>
        <p:spPr>
          <a:xfrm>
            <a:off x="3318843" y="4643322"/>
            <a:ext cx="12345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FF0000"/>
                </a:solidFill>
                <a:latin typeface="Arial Black" panose="020B0A04020102020204" pitchFamily="34" charset="0"/>
              </a:rPr>
              <a:t>4</a:t>
            </a:r>
            <a:endParaRPr lang="zh-CN" altLang="en-US" sz="96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06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15EC446-68E1-4918-A8CA-A0F19B972F97}"/>
              </a:ext>
            </a:extLst>
          </p:cNvPr>
          <p:cNvSpPr/>
          <p:nvPr/>
        </p:nvSpPr>
        <p:spPr>
          <a:xfrm>
            <a:off x="3073400" y="2996927"/>
            <a:ext cx="6485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Talk is cheap, show the code.</a:t>
            </a:r>
          </a:p>
        </p:txBody>
      </p:sp>
    </p:spTree>
    <p:extLst>
      <p:ext uri="{BB962C8B-B14F-4D97-AF65-F5344CB8AC3E}">
        <p14:creationId xmlns:p14="http://schemas.microsoft.com/office/powerpoint/2010/main" val="740304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232241E-4382-4EE3-B817-E0AA5858B0F4}"/>
              </a:ext>
            </a:extLst>
          </p:cNvPr>
          <p:cNvSpPr/>
          <p:nvPr/>
        </p:nvSpPr>
        <p:spPr>
          <a:xfrm>
            <a:off x="711565" y="2459504"/>
            <a:ext cx="80369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Tensor: </a:t>
            </a:r>
            <a:r>
              <a:rPr lang="zh-CN" altLang="en-US" dirty="0"/>
              <a:t>Imperative ndarray, but runs on GPU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800" b="1" dirty="0"/>
              <a:t>Variable: </a:t>
            </a:r>
            <a:r>
              <a:rPr lang="zh-CN" altLang="en-US" dirty="0"/>
              <a:t>Node in a computational graph; stores data and gradient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800" b="1" dirty="0"/>
              <a:t> Module: </a:t>
            </a:r>
            <a:r>
              <a:rPr lang="zh-CN" altLang="en-US" dirty="0"/>
              <a:t>A neural network layer; may store state or learnable weights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DC2BE2F-967C-4E9D-86EA-AF95CD1868A7}"/>
              </a:ext>
            </a:extLst>
          </p:cNvPr>
          <p:cNvSpPr/>
          <p:nvPr/>
        </p:nvSpPr>
        <p:spPr>
          <a:xfrm>
            <a:off x="711565" y="633368"/>
            <a:ext cx="61041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PyTorch: Three Levels of Abstraction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900BBCF-7A5A-4DE2-AF51-21BBCF335E96}"/>
              </a:ext>
            </a:extLst>
          </p:cNvPr>
          <p:cNvSpPr/>
          <p:nvPr/>
        </p:nvSpPr>
        <p:spPr>
          <a:xfrm>
            <a:off x="711565" y="2459504"/>
            <a:ext cx="7551902" cy="1358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6F2691-F127-40D8-8002-2F7DCC081F28}"/>
              </a:ext>
            </a:extLst>
          </p:cNvPr>
          <p:cNvSpPr/>
          <p:nvPr/>
        </p:nvSpPr>
        <p:spPr>
          <a:xfrm>
            <a:off x="8356600" y="2661931"/>
            <a:ext cx="3301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After version 0.4.0 merged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94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47DAA03-7A4A-4392-946E-F44E875CC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826007"/>
            <a:ext cx="11319933" cy="40300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7E7C377-C6B6-4991-B863-49BE0821205A}"/>
              </a:ext>
            </a:extLst>
          </p:cNvPr>
          <p:cNvSpPr/>
          <p:nvPr/>
        </p:nvSpPr>
        <p:spPr>
          <a:xfrm>
            <a:off x="440267" y="355610"/>
            <a:ext cx="6155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/>
              <a:t>A Better Network: </a:t>
            </a:r>
            <a:r>
              <a:rPr lang="en-US" altLang="zh-CN" sz="3600" b="1" dirty="0">
                <a:solidFill>
                  <a:srgbClr val="FF0000"/>
                </a:solidFill>
              </a:rPr>
              <a:t>LeNet-5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AF2F90-A25A-4730-8A1B-B1D596DC410E}"/>
              </a:ext>
            </a:extLst>
          </p:cNvPr>
          <p:cNvSpPr/>
          <p:nvPr/>
        </p:nvSpPr>
        <p:spPr>
          <a:xfrm>
            <a:off x="10105128" y="390918"/>
            <a:ext cx="1646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1998</a:t>
            </a:r>
            <a:endParaRPr lang="zh-CN" alt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30118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08D14C-20E6-4D8C-A8F4-C87290F8C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4" y="1903450"/>
            <a:ext cx="12895444" cy="20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604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15EC446-68E1-4918-A8CA-A0F19B972F97}"/>
              </a:ext>
            </a:extLst>
          </p:cNvPr>
          <p:cNvSpPr/>
          <p:nvPr/>
        </p:nvSpPr>
        <p:spPr>
          <a:xfrm>
            <a:off x="3073400" y="2996927"/>
            <a:ext cx="6485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Talk is cheap, show the code.</a:t>
            </a:r>
          </a:p>
        </p:txBody>
      </p:sp>
    </p:spTree>
    <p:extLst>
      <p:ext uri="{BB962C8B-B14F-4D97-AF65-F5344CB8AC3E}">
        <p14:creationId xmlns:p14="http://schemas.microsoft.com/office/powerpoint/2010/main" val="1407341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DE5CF7-6A05-4D4E-A52A-EE5F02979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5" r="3451"/>
          <a:stretch/>
        </p:blipFill>
        <p:spPr>
          <a:xfrm>
            <a:off x="3118084" y="2052404"/>
            <a:ext cx="2912533" cy="27531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7837F3-FBEE-4A95-9AD5-BBF8BD955D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67" y="2052404"/>
            <a:ext cx="2753192" cy="27531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27035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FFC480E-3631-4D28-A935-EE568603EEC1}"/>
              </a:ext>
            </a:extLst>
          </p:cNvPr>
          <p:cNvSpPr/>
          <p:nvPr/>
        </p:nvSpPr>
        <p:spPr>
          <a:xfrm>
            <a:off x="2561496" y="4184613"/>
            <a:ext cx="6016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https://www.nvidia.cn/object/what-is-gpu-computing-cn.html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D753C8-D773-419A-9360-DB0D5CA5D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89" y="2170711"/>
            <a:ext cx="2552700" cy="18954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73C2FCA-DCE6-47B0-B398-3C82CF0E8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079" y="697840"/>
            <a:ext cx="2552700" cy="25241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9C05639-00FF-44AC-A497-C6CA4F2998EE}"/>
              </a:ext>
            </a:extLst>
          </p:cNvPr>
          <p:cNvSpPr/>
          <p:nvPr/>
        </p:nvSpPr>
        <p:spPr>
          <a:xfrm>
            <a:off x="9321302" y="910217"/>
            <a:ext cx="1066253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zh-CN" altLang="en-US" sz="11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953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896D76-55B5-4340-BF5A-ADF7EC98C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"/>
          <a:stretch/>
        </p:blipFill>
        <p:spPr>
          <a:xfrm>
            <a:off x="1030784" y="748149"/>
            <a:ext cx="10399212" cy="536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2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4C2D55B-D7E6-47EE-8A1F-F806F55C1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62" y="1072012"/>
            <a:ext cx="10302691" cy="498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48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A4F460F-777B-4A96-A4E4-0E542B16C234}"/>
              </a:ext>
            </a:extLst>
          </p:cNvPr>
          <p:cNvSpPr/>
          <p:nvPr/>
        </p:nvSpPr>
        <p:spPr>
          <a:xfrm>
            <a:off x="2651185" y="2344326"/>
            <a:ext cx="81663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● CUDA (NVIDIA only) 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○ Write C-like code that runs directly on the GPU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○ Higher-level APIs: cuBLAS, cuFFT, cuDNN, etc </a:t>
            </a:r>
            <a:endParaRPr lang="en-US" altLang="zh-CN" sz="2400" dirty="0"/>
          </a:p>
          <a:p>
            <a:r>
              <a:rPr lang="zh-CN" altLang="en-US" sz="2400" dirty="0"/>
              <a:t>● OpenCL 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○ Similar to CUDA, but runs on anything 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○ Usually slower :( </a:t>
            </a:r>
            <a:endParaRPr lang="en-US" altLang="zh-CN" sz="2400" dirty="0"/>
          </a:p>
          <a:p>
            <a:r>
              <a:rPr lang="zh-CN" altLang="en-US" sz="2400" dirty="0"/>
              <a:t>● Udacity: Intro to Parallel Programming </a:t>
            </a:r>
            <a:r>
              <a:rPr lang="en-US" altLang="zh-CN" sz="2400" dirty="0"/>
              <a:t>	</a:t>
            </a:r>
            <a:r>
              <a:rPr lang="zh-CN" altLang="en-US" sz="2400" u="sng" dirty="0"/>
              <a:t>https://www.udacity.com/course/cs344 </a:t>
            </a:r>
            <a:endParaRPr lang="en-US" altLang="zh-CN" sz="2400" u="sng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○ For deep learning just use existing libraries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6E7B54-2347-43FA-8570-82A825707426}"/>
              </a:ext>
            </a:extLst>
          </p:cNvPr>
          <p:cNvSpPr/>
          <p:nvPr/>
        </p:nvSpPr>
        <p:spPr>
          <a:xfrm>
            <a:off x="883828" y="639157"/>
            <a:ext cx="43124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/>
              <a:t>Programming GPUs</a:t>
            </a:r>
          </a:p>
        </p:txBody>
      </p:sp>
    </p:spTree>
    <p:extLst>
      <p:ext uri="{BB962C8B-B14F-4D97-AF65-F5344CB8AC3E}">
        <p14:creationId xmlns:p14="http://schemas.microsoft.com/office/powerpoint/2010/main" val="3506563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1401</Words>
  <Application>Microsoft Office PowerPoint</Application>
  <PresentationFormat>宽屏</PresentationFormat>
  <Paragraphs>170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7" baseType="lpstr">
      <vt:lpstr>Dotum</vt:lpstr>
      <vt:lpstr>等线</vt:lpstr>
      <vt:lpstr>等线 Light</vt:lpstr>
      <vt:lpstr>Microsoft YaHei</vt:lpstr>
      <vt:lpstr>Arial</vt:lpstr>
      <vt:lpstr>Arial Black</vt:lpstr>
      <vt:lpstr>Bahnschrift SemiBold</vt:lpstr>
      <vt:lpstr>Franklin Gothic Medium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琪 李</dc:creator>
  <cp:lastModifiedBy>琪 李</cp:lastModifiedBy>
  <cp:revision>112</cp:revision>
  <dcterms:created xsi:type="dcterms:W3CDTF">2019-04-07T11:51:51Z</dcterms:created>
  <dcterms:modified xsi:type="dcterms:W3CDTF">2019-05-10T08:11:21Z</dcterms:modified>
</cp:coreProperties>
</file>